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3" r:id="rId3"/>
    <p:sldId id="338" r:id="rId4"/>
    <p:sldId id="259" r:id="rId5"/>
    <p:sldId id="276" r:id="rId6"/>
    <p:sldId id="281" r:id="rId7"/>
    <p:sldId id="278" r:id="rId8"/>
    <p:sldId id="317" r:id="rId9"/>
    <p:sldId id="318" r:id="rId10"/>
    <p:sldId id="328" r:id="rId11"/>
    <p:sldId id="329" r:id="rId12"/>
    <p:sldId id="330" r:id="rId13"/>
    <p:sldId id="331" r:id="rId14"/>
    <p:sldId id="332" r:id="rId15"/>
    <p:sldId id="319" r:id="rId16"/>
    <p:sldId id="333" r:id="rId17"/>
    <p:sldId id="308" r:id="rId18"/>
    <p:sldId id="334" r:id="rId19"/>
    <p:sldId id="320" r:id="rId20"/>
    <p:sldId id="335" r:id="rId21"/>
    <p:sldId id="336" r:id="rId22"/>
    <p:sldId id="337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7" autoAdjust="0"/>
    <p:restoredTop sz="99822" autoAdjust="0"/>
  </p:normalViewPr>
  <p:slideViewPr>
    <p:cSldViewPr>
      <p:cViewPr varScale="1">
        <p:scale>
          <a:sx n="96" d="100"/>
          <a:sy n="96" d="100"/>
        </p:scale>
        <p:origin x="75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Document2.docx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.docx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 Graphing Square Root Functions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10 Lesson 5 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Graphing Square Root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</a:t>
                </a:r>
                <a:r>
                  <a:rPr lang="en-US" sz="2800" dirty="0"/>
                  <a:t>: Graph function and identify its domain and range.</a:t>
                </a:r>
              </a:p>
              <a:p>
                <a:pPr marL="0" indent="0">
                  <a:buNone/>
                </a:pPr>
                <a:r>
                  <a:rPr lang="en-US" sz="2800" dirty="0"/>
                  <a:t>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𝒚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sz="2800" dirty="0"/>
                  <a:t>      Horizontal Shift: Left 2   No Vertical Shift 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Domain</a:t>
                </a:r>
                <a:r>
                  <a:rPr lang="en-US" sz="2800" dirty="0"/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800" b="0" i="1">
                        <a:latin typeface="Cambria Math"/>
                      </a:rPr>
                      <m:t>𝑥</m:t>
                    </m:r>
                    <m:r>
                      <a:rPr lang="en-US" sz="2800" b="0" i="1">
                        <a:latin typeface="Cambria Math"/>
                      </a:rPr>
                      <m:t>+2≥0</m:t>
                    </m:r>
                  </m:oMath>
                </a14:m>
                <a:r>
                  <a:rPr lang="en-US" sz="2800" dirty="0"/>
                  <a:t>                      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>
                          <a:latin typeface="Cambria Math"/>
                        </a:rPr>
                        <m:t>𝑥</m:t>
                      </m:r>
                      <m:r>
                        <a:rPr lang="en-US" sz="2800" b="0" i="1">
                          <a:latin typeface="Cambria Math"/>
                        </a:rPr>
                        <m:t>≥−2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r>
                  <a:rPr lang="en-US" sz="2800" dirty="0"/>
                  <a:t>D:[-2,</a:t>
                </a:r>
                <a14:m>
                  <m:oMath xmlns:m="http://schemas.openxmlformats.org/officeDocument/2006/math">
                    <m:r>
                      <a:rPr lang="en-US" sz="2800" b="0" i="1">
                        <a:latin typeface="Cambria Math"/>
                      </a:rPr>
                      <m:t> ∞</m:t>
                    </m:r>
                  </m:oMath>
                </a14:m>
                <a:r>
                  <a:rPr lang="en-US" sz="2800" dirty="0"/>
                  <a:t>]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Range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>
                          <a:latin typeface="Cambria Math"/>
                        </a:rPr>
                        <m:t>𝑦</m:t>
                      </m:r>
                      <m:r>
                        <a:rPr lang="en-US" sz="2800" b="0" i="1">
                          <a:latin typeface="Cambria Math"/>
                        </a:rPr>
                        <m:t>≥0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r>
                  <a:rPr lang="en-US" sz="2800" dirty="0"/>
                  <a:t>R :[0,</a:t>
                </a:r>
                <a14:m>
                  <m:oMath xmlns:m="http://schemas.openxmlformats.org/officeDocument/2006/math">
                    <m:r>
                      <a:rPr lang="en-US" sz="2800" b="0" i="1">
                        <a:latin typeface="Cambria Math"/>
                      </a:rPr>
                      <m:t> ∞</m:t>
                    </m:r>
                  </m:oMath>
                </a14:m>
                <a:r>
                  <a:rPr lang="en-US" sz="2800" dirty="0"/>
                  <a:t>]</a:t>
                </a: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3"/>
                <a:stretch>
                  <a:fillRect l="-1193" t="-2954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514333" y="2129373"/>
            <a:ext cx="2551511" cy="2451141"/>
            <a:chOff x="169" y="6194"/>
            <a:chExt cx="4547" cy="4598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010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367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725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083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083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725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367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1010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441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798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156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51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51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3156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441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798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441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798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3156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351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010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367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1725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2083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1010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1367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1725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083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2083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1725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367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1010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441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2798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156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51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51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3156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2441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2798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2441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2798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3156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351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351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3156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441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2798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1010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1367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1725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2083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2083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1725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1367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1010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2083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1725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1367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1010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51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3156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2441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2798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387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4230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4230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87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387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9" name="Rectangle 78"/>
            <p:cNvSpPr>
              <a:spLocks noChangeArrowheads="1"/>
            </p:cNvSpPr>
            <p:nvPr/>
          </p:nvSpPr>
          <p:spPr bwMode="auto">
            <a:xfrm>
              <a:off x="4230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87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4230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4230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7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387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4230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6" name="Rectangle 85"/>
            <p:cNvSpPr>
              <a:spLocks noChangeArrowheads="1"/>
            </p:cNvSpPr>
            <p:nvPr/>
          </p:nvSpPr>
          <p:spPr bwMode="auto">
            <a:xfrm>
              <a:off x="4230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387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4230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387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29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65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2" name="Rectangle 91"/>
            <p:cNvSpPr>
              <a:spLocks noChangeArrowheads="1"/>
            </p:cNvSpPr>
            <p:nvPr/>
          </p:nvSpPr>
          <p:spPr bwMode="auto">
            <a:xfrm>
              <a:off x="65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29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4" name="Rectangle 93"/>
            <p:cNvSpPr>
              <a:spLocks noChangeArrowheads="1"/>
            </p:cNvSpPr>
            <p:nvPr/>
          </p:nvSpPr>
          <p:spPr bwMode="auto">
            <a:xfrm>
              <a:off x="29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65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29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65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65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9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0" name="Rectangle 99"/>
            <p:cNvSpPr>
              <a:spLocks noChangeArrowheads="1"/>
            </p:cNvSpPr>
            <p:nvPr/>
          </p:nvSpPr>
          <p:spPr bwMode="auto">
            <a:xfrm>
              <a:off x="29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65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65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3" name="Rectangle 102"/>
            <p:cNvSpPr>
              <a:spLocks noChangeArrowheads="1"/>
            </p:cNvSpPr>
            <p:nvPr/>
          </p:nvSpPr>
          <p:spPr bwMode="auto">
            <a:xfrm>
              <a:off x="29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4" name="Rectangle 103"/>
            <p:cNvSpPr>
              <a:spLocks noChangeArrowheads="1"/>
            </p:cNvSpPr>
            <p:nvPr/>
          </p:nvSpPr>
          <p:spPr bwMode="auto">
            <a:xfrm>
              <a:off x="65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5" name="Rectangle 104"/>
            <p:cNvSpPr>
              <a:spLocks noChangeArrowheads="1"/>
            </p:cNvSpPr>
            <p:nvPr/>
          </p:nvSpPr>
          <p:spPr bwMode="auto">
            <a:xfrm>
              <a:off x="29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06" name="Line 99"/>
            <p:cNvCxnSpPr/>
            <p:nvPr/>
          </p:nvCxnSpPr>
          <p:spPr bwMode="auto">
            <a:xfrm flipH="1">
              <a:off x="169" y="8487"/>
              <a:ext cx="454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7" name="Rectangle 106"/>
            <p:cNvSpPr>
              <a:spLocks noChangeArrowheads="1"/>
            </p:cNvSpPr>
            <p:nvPr/>
          </p:nvSpPr>
          <p:spPr bwMode="auto">
            <a:xfrm>
              <a:off x="2083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8" name="Rectangle 107"/>
            <p:cNvSpPr>
              <a:spLocks noChangeArrowheads="1"/>
            </p:cNvSpPr>
            <p:nvPr/>
          </p:nvSpPr>
          <p:spPr bwMode="auto">
            <a:xfrm>
              <a:off x="1725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9" name="Rectangle 108"/>
            <p:cNvSpPr>
              <a:spLocks noChangeArrowheads="1"/>
            </p:cNvSpPr>
            <p:nvPr/>
          </p:nvSpPr>
          <p:spPr bwMode="auto">
            <a:xfrm>
              <a:off x="1367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1010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351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2" name="Rectangle 111"/>
            <p:cNvSpPr>
              <a:spLocks noChangeArrowheads="1"/>
            </p:cNvSpPr>
            <p:nvPr/>
          </p:nvSpPr>
          <p:spPr bwMode="auto">
            <a:xfrm>
              <a:off x="3156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3" name="Rectangle 112"/>
            <p:cNvSpPr>
              <a:spLocks noChangeArrowheads="1"/>
            </p:cNvSpPr>
            <p:nvPr/>
          </p:nvSpPr>
          <p:spPr bwMode="auto">
            <a:xfrm>
              <a:off x="2441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4" name="Rectangle 113"/>
            <p:cNvSpPr>
              <a:spLocks noChangeArrowheads="1"/>
            </p:cNvSpPr>
            <p:nvPr/>
          </p:nvSpPr>
          <p:spPr bwMode="auto">
            <a:xfrm>
              <a:off x="2798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5" name="Rectangle 114"/>
            <p:cNvSpPr>
              <a:spLocks noChangeArrowheads="1"/>
            </p:cNvSpPr>
            <p:nvPr/>
          </p:nvSpPr>
          <p:spPr bwMode="auto">
            <a:xfrm>
              <a:off x="2441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2798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3156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351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1010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1367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1" name="Rectangle 120"/>
            <p:cNvSpPr>
              <a:spLocks noChangeArrowheads="1"/>
            </p:cNvSpPr>
            <p:nvPr/>
          </p:nvSpPr>
          <p:spPr bwMode="auto">
            <a:xfrm>
              <a:off x="1725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2" name="Rectangle 121"/>
            <p:cNvSpPr>
              <a:spLocks noChangeArrowheads="1"/>
            </p:cNvSpPr>
            <p:nvPr/>
          </p:nvSpPr>
          <p:spPr bwMode="auto">
            <a:xfrm>
              <a:off x="2083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4230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387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387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>
              <a:spLocks noChangeArrowheads="1"/>
            </p:cNvSpPr>
            <p:nvPr/>
          </p:nvSpPr>
          <p:spPr bwMode="auto">
            <a:xfrm>
              <a:off x="4230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7" name="Rectangle 126"/>
            <p:cNvSpPr>
              <a:spLocks noChangeArrowheads="1"/>
            </p:cNvSpPr>
            <p:nvPr/>
          </p:nvSpPr>
          <p:spPr bwMode="auto">
            <a:xfrm>
              <a:off x="65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8" name="Rectangle 127"/>
            <p:cNvSpPr>
              <a:spLocks noChangeArrowheads="1"/>
            </p:cNvSpPr>
            <p:nvPr/>
          </p:nvSpPr>
          <p:spPr bwMode="auto">
            <a:xfrm>
              <a:off x="29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29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>
              <a:spLocks noChangeArrowheads="1"/>
            </p:cNvSpPr>
            <p:nvPr/>
          </p:nvSpPr>
          <p:spPr bwMode="auto">
            <a:xfrm>
              <a:off x="65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1" name="Rectangle 130"/>
            <p:cNvSpPr>
              <a:spLocks noChangeArrowheads="1"/>
            </p:cNvSpPr>
            <p:nvPr/>
          </p:nvSpPr>
          <p:spPr bwMode="auto">
            <a:xfrm>
              <a:off x="2083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>
              <a:spLocks noChangeArrowheads="1"/>
            </p:cNvSpPr>
            <p:nvPr/>
          </p:nvSpPr>
          <p:spPr bwMode="auto">
            <a:xfrm>
              <a:off x="1725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>
              <a:spLocks noChangeArrowheads="1"/>
            </p:cNvSpPr>
            <p:nvPr/>
          </p:nvSpPr>
          <p:spPr bwMode="auto">
            <a:xfrm>
              <a:off x="1367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>
              <a:spLocks noChangeArrowheads="1"/>
            </p:cNvSpPr>
            <p:nvPr/>
          </p:nvSpPr>
          <p:spPr bwMode="auto">
            <a:xfrm>
              <a:off x="1010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351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>
              <a:spLocks noChangeArrowheads="1"/>
            </p:cNvSpPr>
            <p:nvPr/>
          </p:nvSpPr>
          <p:spPr bwMode="auto">
            <a:xfrm>
              <a:off x="3156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>
              <a:spLocks noChangeArrowheads="1"/>
            </p:cNvSpPr>
            <p:nvPr/>
          </p:nvSpPr>
          <p:spPr bwMode="auto">
            <a:xfrm>
              <a:off x="2441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>
              <a:spLocks noChangeArrowheads="1"/>
            </p:cNvSpPr>
            <p:nvPr/>
          </p:nvSpPr>
          <p:spPr bwMode="auto">
            <a:xfrm>
              <a:off x="2798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>
              <a:spLocks noChangeArrowheads="1"/>
            </p:cNvSpPr>
            <p:nvPr/>
          </p:nvSpPr>
          <p:spPr bwMode="auto">
            <a:xfrm>
              <a:off x="2441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0" name="Rectangle 139"/>
            <p:cNvSpPr>
              <a:spLocks noChangeArrowheads="1"/>
            </p:cNvSpPr>
            <p:nvPr/>
          </p:nvSpPr>
          <p:spPr bwMode="auto">
            <a:xfrm>
              <a:off x="2798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1" name="Rectangle 140"/>
            <p:cNvSpPr>
              <a:spLocks noChangeArrowheads="1"/>
            </p:cNvSpPr>
            <p:nvPr/>
          </p:nvSpPr>
          <p:spPr bwMode="auto">
            <a:xfrm>
              <a:off x="3156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2" name="Rectangle 141"/>
            <p:cNvSpPr>
              <a:spLocks noChangeArrowheads="1"/>
            </p:cNvSpPr>
            <p:nvPr/>
          </p:nvSpPr>
          <p:spPr bwMode="auto">
            <a:xfrm>
              <a:off x="351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3" name="Rectangle 142"/>
            <p:cNvSpPr>
              <a:spLocks noChangeArrowheads="1"/>
            </p:cNvSpPr>
            <p:nvPr/>
          </p:nvSpPr>
          <p:spPr bwMode="auto">
            <a:xfrm>
              <a:off x="1010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4" name="Rectangle 143"/>
            <p:cNvSpPr>
              <a:spLocks noChangeArrowheads="1"/>
            </p:cNvSpPr>
            <p:nvPr/>
          </p:nvSpPr>
          <p:spPr bwMode="auto">
            <a:xfrm>
              <a:off x="1367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1725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6" name="Rectangle 145"/>
            <p:cNvSpPr>
              <a:spLocks noChangeArrowheads="1"/>
            </p:cNvSpPr>
            <p:nvPr/>
          </p:nvSpPr>
          <p:spPr bwMode="auto">
            <a:xfrm>
              <a:off x="2083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7" name="Rectangle 146"/>
            <p:cNvSpPr>
              <a:spLocks noChangeArrowheads="1"/>
            </p:cNvSpPr>
            <p:nvPr/>
          </p:nvSpPr>
          <p:spPr bwMode="auto">
            <a:xfrm>
              <a:off x="4230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8" name="Rectangle 147"/>
            <p:cNvSpPr>
              <a:spLocks noChangeArrowheads="1"/>
            </p:cNvSpPr>
            <p:nvPr/>
          </p:nvSpPr>
          <p:spPr bwMode="auto">
            <a:xfrm>
              <a:off x="387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9" name="Rectangle 148"/>
            <p:cNvSpPr>
              <a:spLocks noChangeArrowheads="1"/>
            </p:cNvSpPr>
            <p:nvPr/>
          </p:nvSpPr>
          <p:spPr bwMode="auto">
            <a:xfrm>
              <a:off x="387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0" name="Rectangle 149"/>
            <p:cNvSpPr>
              <a:spLocks noChangeArrowheads="1"/>
            </p:cNvSpPr>
            <p:nvPr/>
          </p:nvSpPr>
          <p:spPr bwMode="auto">
            <a:xfrm>
              <a:off x="4230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65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2" name="Rectangle 151"/>
            <p:cNvSpPr>
              <a:spLocks noChangeArrowheads="1"/>
            </p:cNvSpPr>
            <p:nvPr/>
          </p:nvSpPr>
          <p:spPr bwMode="auto">
            <a:xfrm>
              <a:off x="29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29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4" name="Rectangle 153"/>
            <p:cNvSpPr>
              <a:spLocks noChangeArrowheads="1"/>
            </p:cNvSpPr>
            <p:nvPr/>
          </p:nvSpPr>
          <p:spPr bwMode="auto">
            <a:xfrm>
              <a:off x="65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55" name="Line 148"/>
            <p:cNvCxnSpPr/>
            <p:nvPr/>
          </p:nvCxnSpPr>
          <p:spPr bwMode="auto">
            <a:xfrm>
              <a:off x="2441" y="6194"/>
              <a:ext cx="0" cy="459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6" name="Freeform 155"/>
          <p:cNvSpPr/>
          <p:nvPr/>
        </p:nvSpPr>
        <p:spPr>
          <a:xfrm>
            <a:off x="5387470" y="2753575"/>
            <a:ext cx="1821815" cy="598170"/>
          </a:xfrm>
          <a:custGeom>
            <a:avLst/>
            <a:gdLst>
              <a:gd name="connsiteX0" fmla="*/ 0 w 1822408"/>
              <a:gd name="connsiteY0" fmla="*/ 598273 h 598273"/>
              <a:gd name="connsiteX1" fmla="*/ 445273 w 1822408"/>
              <a:gd name="connsiteY1" fmla="*/ 280221 h 598273"/>
              <a:gd name="connsiteX2" fmla="*/ 898497 w 1822408"/>
              <a:gd name="connsiteY2" fmla="*/ 145049 h 598273"/>
              <a:gd name="connsiteX3" fmla="*/ 1351722 w 1822408"/>
              <a:gd name="connsiteY3" fmla="*/ 41682 h 598273"/>
              <a:gd name="connsiteX4" fmla="*/ 1781092 w 1822408"/>
              <a:gd name="connsiteY4" fmla="*/ 1926 h 598273"/>
              <a:gd name="connsiteX5" fmla="*/ 1781092 w 1822408"/>
              <a:gd name="connsiteY5" fmla="*/ 9877 h 598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2408" h="598273">
                <a:moveTo>
                  <a:pt x="0" y="598273"/>
                </a:moveTo>
                <a:cubicBezTo>
                  <a:pt x="147762" y="477015"/>
                  <a:pt x="295524" y="355758"/>
                  <a:pt x="445273" y="280221"/>
                </a:cubicBezTo>
                <a:cubicBezTo>
                  <a:pt x="595022" y="204684"/>
                  <a:pt x="747422" y="184805"/>
                  <a:pt x="898497" y="145049"/>
                </a:cubicBezTo>
                <a:cubicBezTo>
                  <a:pt x="1049572" y="105292"/>
                  <a:pt x="1204623" y="65536"/>
                  <a:pt x="1351722" y="41682"/>
                </a:cubicBezTo>
                <a:cubicBezTo>
                  <a:pt x="1498821" y="17828"/>
                  <a:pt x="1709530" y="7227"/>
                  <a:pt x="1781092" y="1926"/>
                </a:cubicBezTo>
                <a:cubicBezTo>
                  <a:pt x="1852654" y="-3375"/>
                  <a:pt x="1816873" y="3251"/>
                  <a:pt x="1781092" y="9877"/>
                </a:cubicBezTo>
              </a:path>
            </a:pathLst>
          </a:custGeom>
          <a:ln w="2857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aphicFrame>
        <p:nvGraphicFramePr>
          <p:cNvPr id="17412" name="Object 174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123716"/>
              </p:ext>
            </p:extLst>
          </p:nvPr>
        </p:nvGraphicFramePr>
        <p:xfrm>
          <a:off x="2253884" y="2433203"/>
          <a:ext cx="7070725" cy="164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Document" r:id="rId5" imgW="7071210" imgH="1645770" progId="Word.Document.12">
                  <p:embed/>
                </p:oleObj>
              </mc:Choice>
              <mc:Fallback>
                <p:oleObj name="Document" r:id="rId5" imgW="7071210" imgH="16457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53884" y="2433203"/>
                        <a:ext cx="7070725" cy="164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1386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Graphing Square Root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</a:t>
                </a:r>
                <a:r>
                  <a:rPr lang="en-US" sz="2800" dirty="0"/>
                  <a:t>: Graph function and identify its domain and range.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𝒃</m:t>
                      </m:r>
                      <m:r>
                        <a:rPr lang="en-US" sz="2800" b="1" i="1" smtClean="0">
                          <a:latin typeface="Cambria Math"/>
                        </a:rPr>
                        <m:t>. </m:t>
                      </m:r>
                      <m:r>
                        <a:rPr lang="en-US" sz="2800" b="1" i="1">
                          <a:latin typeface="Cambria Math"/>
                        </a:rPr>
                        <m:t>𝒚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0" i="0" smtClean="0"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r="-15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716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Graphing Square Root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</a:t>
                </a:r>
                <a:r>
                  <a:rPr lang="en-US" sz="2800" dirty="0"/>
                  <a:t>: Graph function and identify its domain and range.</a:t>
                </a:r>
              </a:p>
              <a:p>
                <a:pPr marL="0" indent="0">
                  <a:buNone/>
                </a:pPr>
                <a:r>
                  <a:rPr lang="en-US" sz="2800" dirty="0"/>
                  <a:t>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𝒚</m:t>
                    </m:r>
                    <m:r>
                      <a:rPr lang="en-US" sz="2800" b="1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+</m:t>
                    </m:r>
                    <m:r>
                      <a:rPr lang="en-US" sz="2800">
                        <a:latin typeface="Cambria Math"/>
                      </a:rPr>
                      <m:t>1</m:t>
                    </m:r>
                  </m:oMath>
                </a14:m>
                <a:r>
                  <a:rPr lang="en-US" sz="2800" dirty="0"/>
                  <a:t>       No Horizontal Shift:  Vertical Shift  up 1 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Domain</a:t>
                </a:r>
                <a:r>
                  <a:rPr lang="en-US" sz="2800" dirty="0"/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800" b="0" i="1">
                        <a:latin typeface="Cambria Math"/>
                      </a:rPr>
                      <m:t>𝑥</m:t>
                    </m:r>
                    <m:r>
                      <a:rPr lang="en-US" sz="2800" b="0" i="1">
                        <a:latin typeface="Cambria Math"/>
                      </a:rPr>
                      <m:t>≥0</m:t>
                    </m:r>
                  </m:oMath>
                </a14:m>
                <a:r>
                  <a:rPr lang="en-US" sz="2800" dirty="0"/>
                  <a:t>                       </a:t>
                </a:r>
              </a:p>
              <a:p>
                <a:pPr marL="0" indent="0">
                  <a:buNone/>
                </a:pPr>
                <a:r>
                  <a:rPr lang="en-US" sz="2800" dirty="0"/>
                  <a:t>D:[0,</a:t>
                </a:r>
                <a14:m>
                  <m:oMath xmlns:m="http://schemas.openxmlformats.org/officeDocument/2006/math">
                    <m:r>
                      <a:rPr lang="en-US" sz="2800" b="0" i="1">
                        <a:latin typeface="Cambria Math"/>
                      </a:rPr>
                      <m:t> ∞</m:t>
                    </m:r>
                  </m:oMath>
                </a14:m>
                <a:r>
                  <a:rPr lang="en-US" sz="2800" dirty="0"/>
                  <a:t>]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Range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>
                          <a:latin typeface="Cambria Math"/>
                        </a:rPr>
                        <m:t>𝑦</m:t>
                      </m:r>
                      <m:r>
                        <a:rPr lang="en-US" sz="2800" b="0" i="1">
                          <a:latin typeface="Cambria Math"/>
                        </a:rPr>
                        <m:t>≥0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r>
                  <a:rPr lang="en-US" sz="2800" dirty="0"/>
                  <a:t>R :[1,</a:t>
                </a:r>
                <a14:m>
                  <m:oMath xmlns:m="http://schemas.openxmlformats.org/officeDocument/2006/math">
                    <m:r>
                      <a:rPr lang="en-US" sz="2800" b="0" i="1">
                        <a:latin typeface="Cambria Math"/>
                      </a:rPr>
                      <m:t> ∞</m:t>
                    </m:r>
                  </m:oMath>
                </a14:m>
                <a:r>
                  <a:rPr lang="en-US" sz="2800" dirty="0"/>
                  <a:t>]</a:t>
                </a: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3"/>
                <a:stretch>
                  <a:fillRect l="-1193" t="-2216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520663" y="2126174"/>
            <a:ext cx="2551511" cy="2451141"/>
            <a:chOff x="169" y="6194"/>
            <a:chExt cx="4547" cy="4598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010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367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725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083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083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725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367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1010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441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798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156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51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51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3156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441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798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441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798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3156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351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010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367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1725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2083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1010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1367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1725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083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2083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1725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367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1010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441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2798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156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51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51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3156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2441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2798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2441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2798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3156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351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351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3156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441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2798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1010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1367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1725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2083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2083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1725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1367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1010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2083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1725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1367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1010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51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3156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2441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2798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387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4230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4230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87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387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9" name="Rectangle 78"/>
            <p:cNvSpPr>
              <a:spLocks noChangeArrowheads="1"/>
            </p:cNvSpPr>
            <p:nvPr/>
          </p:nvSpPr>
          <p:spPr bwMode="auto">
            <a:xfrm>
              <a:off x="4230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87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4230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4230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7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387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4230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6" name="Rectangle 85"/>
            <p:cNvSpPr>
              <a:spLocks noChangeArrowheads="1"/>
            </p:cNvSpPr>
            <p:nvPr/>
          </p:nvSpPr>
          <p:spPr bwMode="auto">
            <a:xfrm>
              <a:off x="4230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387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4230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387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29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65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2" name="Rectangle 91"/>
            <p:cNvSpPr>
              <a:spLocks noChangeArrowheads="1"/>
            </p:cNvSpPr>
            <p:nvPr/>
          </p:nvSpPr>
          <p:spPr bwMode="auto">
            <a:xfrm>
              <a:off x="65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29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4" name="Rectangle 93"/>
            <p:cNvSpPr>
              <a:spLocks noChangeArrowheads="1"/>
            </p:cNvSpPr>
            <p:nvPr/>
          </p:nvSpPr>
          <p:spPr bwMode="auto">
            <a:xfrm>
              <a:off x="29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65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29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65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65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9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0" name="Rectangle 99"/>
            <p:cNvSpPr>
              <a:spLocks noChangeArrowheads="1"/>
            </p:cNvSpPr>
            <p:nvPr/>
          </p:nvSpPr>
          <p:spPr bwMode="auto">
            <a:xfrm>
              <a:off x="29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65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65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3" name="Rectangle 102"/>
            <p:cNvSpPr>
              <a:spLocks noChangeArrowheads="1"/>
            </p:cNvSpPr>
            <p:nvPr/>
          </p:nvSpPr>
          <p:spPr bwMode="auto">
            <a:xfrm>
              <a:off x="29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4" name="Rectangle 103"/>
            <p:cNvSpPr>
              <a:spLocks noChangeArrowheads="1"/>
            </p:cNvSpPr>
            <p:nvPr/>
          </p:nvSpPr>
          <p:spPr bwMode="auto">
            <a:xfrm>
              <a:off x="65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5" name="Rectangle 104"/>
            <p:cNvSpPr>
              <a:spLocks noChangeArrowheads="1"/>
            </p:cNvSpPr>
            <p:nvPr/>
          </p:nvSpPr>
          <p:spPr bwMode="auto">
            <a:xfrm>
              <a:off x="29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06" name="Line 99"/>
            <p:cNvCxnSpPr/>
            <p:nvPr/>
          </p:nvCxnSpPr>
          <p:spPr bwMode="auto">
            <a:xfrm flipH="1">
              <a:off x="169" y="8487"/>
              <a:ext cx="454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7" name="Rectangle 106"/>
            <p:cNvSpPr>
              <a:spLocks noChangeArrowheads="1"/>
            </p:cNvSpPr>
            <p:nvPr/>
          </p:nvSpPr>
          <p:spPr bwMode="auto">
            <a:xfrm>
              <a:off x="2083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8" name="Rectangle 107"/>
            <p:cNvSpPr>
              <a:spLocks noChangeArrowheads="1"/>
            </p:cNvSpPr>
            <p:nvPr/>
          </p:nvSpPr>
          <p:spPr bwMode="auto">
            <a:xfrm>
              <a:off x="1725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9" name="Rectangle 108"/>
            <p:cNvSpPr>
              <a:spLocks noChangeArrowheads="1"/>
            </p:cNvSpPr>
            <p:nvPr/>
          </p:nvSpPr>
          <p:spPr bwMode="auto">
            <a:xfrm>
              <a:off x="1367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1010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351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2" name="Rectangle 111"/>
            <p:cNvSpPr>
              <a:spLocks noChangeArrowheads="1"/>
            </p:cNvSpPr>
            <p:nvPr/>
          </p:nvSpPr>
          <p:spPr bwMode="auto">
            <a:xfrm>
              <a:off x="3156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3" name="Rectangle 112"/>
            <p:cNvSpPr>
              <a:spLocks noChangeArrowheads="1"/>
            </p:cNvSpPr>
            <p:nvPr/>
          </p:nvSpPr>
          <p:spPr bwMode="auto">
            <a:xfrm>
              <a:off x="2441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4" name="Rectangle 113"/>
            <p:cNvSpPr>
              <a:spLocks noChangeArrowheads="1"/>
            </p:cNvSpPr>
            <p:nvPr/>
          </p:nvSpPr>
          <p:spPr bwMode="auto">
            <a:xfrm>
              <a:off x="2798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5" name="Rectangle 114"/>
            <p:cNvSpPr>
              <a:spLocks noChangeArrowheads="1"/>
            </p:cNvSpPr>
            <p:nvPr/>
          </p:nvSpPr>
          <p:spPr bwMode="auto">
            <a:xfrm>
              <a:off x="2441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2798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3156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351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1010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1367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1" name="Rectangle 120"/>
            <p:cNvSpPr>
              <a:spLocks noChangeArrowheads="1"/>
            </p:cNvSpPr>
            <p:nvPr/>
          </p:nvSpPr>
          <p:spPr bwMode="auto">
            <a:xfrm>
              <a:off x="1725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2" name="Rectangle 121"/>
            <p:cNvSpPr>
              <a:spLocks noChangeArrowheads="1"/>
            </p:cNvSpPr>
            <p:nvPr/>
          </p:nvSpPr>
          <p:spPr bwMode="auto">
            <a:xfrm>
              <a:off x="2083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4230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387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387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>
              <a:spLocks noChangeArrowheads="1"/>
            </p:cNvSpPr>
            <p:nvPr/>
          </p:nvSpPr>
          <p:spPr bwMode="auto">
            <a:xfrm>
              <a:off x="4230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7" name="Rectangle 126"/>
            <p:cNvSpPr>
              <a:spLocks noChangeArrowheads="1"/>
            </p:cNvSpPr>
            <p:nvPr/>
          </p:nvSpPr>
          <p:spPr bwMode="auto">
            <a:xfrm>
              <a:off x="65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8" name="Rectangle 127"/>
            <p:cNvSpPr>
              <a:spLocks noChangeArrowheads="1"/>
            </p:cNvSpPr>
            <p:nvPr/>
          </p:nvSpPr>
          <p:spPr bwMode="auto">
            <a:xfrm>
              <a:off x="29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29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>
              <a:spLocks noChangeArrowheads="1"/>
            </p:cNvSpPr>
            <p:nvPr/>
          </p:nvSpPr>
          <p:spPr bwMode="auto">
            <a:xfrm>
              <a:off x="65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1" name="Rectangle 130"/>
            <p:cNvSpPr>
              <a:spLocks noChangeArrowheads="1"/>
            </p:cNvSpPr>
            <p:nvPr/>
          </p:nvSpPr>
          <p:spPr bwMode="auto">
            <a:xfrm>
              <a:off x="2083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>
              <a:spLocks noChangeArrowheads="1"/>
            </p:cNvSpPr>
            <p:nvPr/>
          </p:nvSpPr>
          <p:spPr bwMode="auto">
            <a:xfrm>
              <a:off x="1725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>
              <a:spLocks noChangeArrowheads="1"/>
            </p:cNvSpPr>
            <p:nvPr/>
          </p:nvSpPr>
          <p:spPr bwMode="auto">
            <a:xfrm>
              <a:off x="1367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>
              <a:spLocks noChangeArrowheads="1"/>
            </p:cNvSpPr>
            <p:nvPr/>
          </p:nvSpPr>
          <p:spPr bwMode="auto">
            <a:xfrm>
              <a:off x="1010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351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>
              <a:spLocks noChangeArrowheads="1"/>
            </p:cNvSpPr>
            <p:nvPr/>
          </p:nvSpPr>
          <p:spPr bwMode="auto">
            <a:xfrm>
              <a:off x="3156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>
              <a:spLocks noChangeArrowheads="1"/>
            </p:cNvSpPr>
            <p:nvPr/>
          </p:nvSpPr>
          <p:spPr bwMode="auto">
            <a:xfrm>
              <a:off x="2441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>
              <a:spLocks noChangeArrowheads="1"/>
            </p:cNvSpPr>
            <p:nvPr/>
          </p:nvSpPr>
          <p:spPr bwMode="auto">
            <a:xfrm>
              <a:off x="2798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>
              <a:spLocks noChangeArrowheads="1"/>
            </p:cNvSpPr>
            <p:nvPr/>
          </p:nvSpPr>
          <p:spPr bwMode="auto">
            <a:xfrm>
              <a:off x="2441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0" name="Rectangle 139"/>
            <p:cNvSpPr>
              <a:spLocks noChangeArrowheads="1"/>
            </p:cNvSpPr>
            <p:nvPr/>
          </p:nvSpPr>
          <p:spPr bwMode="auto">
            <a:xfrm>
              <a:off x="2798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1" name="Rectangle 140"/>
            <p:cNvSpPr>
              <a:spLocks noChangeArrowheads="1"/>
            </p:cNvSpPr>
            <p:nvPr/>
          </p:nvSpPr>
          <p:spPr bwMode="auto">
            <a:xfrm>
              <a:off x="3156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2" name="Rectangle 141"/>
            <p:cNvSpPr>
              <a:spLocks noChangeArrowheads="1"/>
            </p:cNvSpPr>
            <p:nvPr/>
          </p:nvSpPr>
          <p:spPr bwMode="auto">
            <a:xfrm>
              <a:off x="351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3" name="Rectangle 142"/>
            <p:cNvSpPr>
              <a:spLocks noChangeArrowheads="1"/>
            </p:cNvSpPr>
            <p:nvPr/>
          </p:nvSpPr>
          <p:spPr bwMode="auto">
            <a:xfrm>
              <a:off x="1010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4" name="Rectangle 143"/>
            <p:cNvSpPr>
              <a:spLocks noChangeArrowheads="1"/>
            </p:cNvSpPr>
            <p:nvPr/>
          </p:nvSpPr>
          <p:spPr bwMode="auto">
            <a:xfrm>
              <a:off x="1367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1725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6" name="Rectangle 145"/>
            <p:cNvSpPr>
              <a:spLocks noChangeArrowheads="1"/>
            </p:cNvSpPr>
            <p:nvPr/>
          </p:nvSpPr>
          <p:spPr bwMode="auto">
            <a:xfrm>
              <a:off x="2083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7" name="Rectangle 146"/>
            <p:cNvSpPr>
              <a:spLocks noChangeArrowheads="1"/>
            </p:cNvSpPr>
            <p:nvPr/>
          </p:nvSpPr>
          <p:spPr bwMode="auto">
            <a:xfrm>
              <a:off x="4230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8" name="Rectangle 147"/>
            <p:cNvSpPr>
              <a:spLocks noChangeArrowheads="1"/>
            </p:cNvSpPr>
            <p:nvPr/>
          </p:nvSpPr>
          <p:spPr bwMode="auto">
            <a:xfrm>
              <a:off x="387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9" name="Rectangle 148"/>
            <p:cNvSpPr>
              <a:spLocks noChangeArrowheads="1"/>
            </p:cNvSpPr>
            <p:nvPr/>
          </p:nvSpPr>
          <p:spPr bwMode="auto">
            <a:xfrm>
              <a:off x="387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0" name="Rectangle 149"/>
            <p:cNvSpPr>
              <a:spLocks noChangeArrowheads="1"/>
            </p:cNvSpPr>
            <p:nvPr/>
          </p:nvSpPr>
          <p:spPr bwMode="auto">
            <a:xfrm>
              <a:off x="4230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65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2" name="Rectangle 151"/>
            <p:cNvSpPr>
              <a:spLocks noChangeArrowheads="1"/>
            </p:cNvSpPr>
            <p:nvPr/>
          </p:nvSpPr>
          <p:spPr bwMode="auto">
            <a:xfrm>
              <a:off x="29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29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4" name="Rectangle 153"/>
            <p:cNvSpPr>
              <a:spLocks noChangeArrowheads="1"/>
            </p:cNvSpPr>
            <p:nvPr/>
          </p:nvSpPr>
          <p:spPr bwMode="auto">
            <a:xfrm>
              <a:off x="65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55" name="Line 148"/>
            <p:cNvCxnSpPr/>
            <p:nvPr/>
          </p:nvCxnSpPr>
          <p:spPr bwMode="auto">
            <a:xfrm>
              <a:off x="2441" y="6194"/>
              <a:ext cx="0" cy="459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7" name="Freeform 156"/>
          <p:cNvSpPr/>
          <p:nvPr/>
        </p:nvSpPr>
        <p:spPr>
          <a:xfrm>
            <a:off x="5822486" y="2571750"/>
            <a:ext cx="1351280" cy="564515"/>
          </a:xfrm>
          <a:custGeom>
            <a:avLst/>
            <a:gdLst>
              <a:gd name="connsiteX0" fmla="*/ 0 w 1351722"/>
              <a:gd name="connsiteY0" fmla="*/ 564543 h 564543"/>
              <a:gd name="connsiteX1" fmla="*/ 230588 w 1351722"/>
              <a:gd name="connsiteY1" fmla="*/ 333955 h 564543"/>
              <a:gd name="connsiteX2" fmla="*/ 922351 w 1351722"/>
              <a:gd name="connsiteY2" fmla="*/ 127221 h 564543"/>
              <a:gd name="connsiteX3" fmla="*/ 1351722 w 1351722"/>
              <a:gd name="connsiteY3" fmla="*/ 0 h 56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722" h="564543">
                <a:moveTo>
                  <a:pt x="0" y="564543"/>
                </a:moveTo>
                <a:cubicBezTo>
                  <a:pt x="38431" y="485692"/>
                  <a:pt x="76863" y="406842"/>
                  <a:pt x="230588" y="333955"/>
                </a:cubicBezTo>
                <a:cubicBezTo>
                  <a:pt x="384313" y="261068"/>
                  <a:pt x="922351" y="127221"/>
                  <a:pt x="922351" y="127221"/>
                </a:cubicBezTo>
                <a:lnTo>
                  <a:pt x="1351722" y="0"/>
                </a:lnTo>
              </a:path>
            </a:pathLst>
          </a:custGeom>
          <a:ln w="2857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2724"/>
              </p:ext>
            </p:extLst>
          </p:nvPr>
        </p:nvGraphicFramePr>
        <p:xfrm>
          <a:off x="2159769" y="2362179"/>
          <a:ext cx="7070725" cy="164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Document" r:id="rId5" imgW="7071210" imgH="1645770" progId="Word.Document.12">
                  <p:embed/>
                </p:oleObj>
              </mc:Choice>
              <mc:Fallback>
                <p:oleObj name="Document" r:id="rId5" imgW="7071210" imgH="16457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59769" y="2362179"/>
                        <a:ext cx="7070725" cy="164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1765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Graphing Square Root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</a:t>
                </a:r>
                <a:r>
                  <a:rPr lang="en-US" sz="2800" dirty="0"/>
                  <a:t>: Graph function and identify its domain and range.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𝒃</m:t>
                      </m:r>
                      <m:r>
                        <a:rPr lang="en-US" sz="2800" b="1" i="1" smtClean="0">
                          <a:latin typeface="Cambria Math"/>
                        </a:rPr>
                        <m:t>.  </m:t>
                      </m:r>
                      <m:r>
                        <a:rPr lang="en-US" sz="2800" b="1" i="1">
                          <a:latin typeface="Cambria Math"/>
                        </a:rPr>
                        <m:t>𝒚</m:t>
                      </m:r>
                      <m:r>
                        <a:rPr lang="en-US" sz="2800" b="1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2800" b="1" i="1">
                              <a:latin typeface="Cambria Math"/>
                            </a:rPr>
                            <m:t>+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𝟒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1" i="1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r="-15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700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Graphing Square Root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</a:t>
                </a:r>
                <a:r>
                  <a:rPr lang="en-US" sz="2800" dirty="0"/>
                  <a:t>: Graph function and identify its domain and range.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𝒃</m:t>
                    </m:r>
                    <m:r>
                      <a:rPr lang="en-US" sz="2800" b="1" i="1">
                        <a:latin typeface="Cambria Math"/>
                      </a:rPr>
                      <m:t>.  </m:t>
                    </m:r>
                    <m:r>
                      <a:rPr lang="en-US" sz="2800" b="1" i="1">
                        <a:latin typeface="Cambria Math"/>
                      </a:rPr>
                      <m:t>𝒚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+</m:t>
                    </m:r>
                    <m:r>
                      <a:rPr lang="en-US" sz="2800" b="1" i="1">
                        <a:latin typeface="Cambria Math"/>
                      </a:rPr>
                      <m:t>𝟏</m:t>
                    </m:r>
                    <m:r>
                      <a:rPr lang="en-US" sz="2800" b="0" i="0" smtClean="0">
                        <a:latin typeface="Cambria Math"/>
                      </a:rPr>
                      <m:t>  </m:t>
                    </m:r>
                  </m:oMath>
                </a14:m>
                <a:r>
                  <a:rPr lang="en-US" sz="2800" dirty="0"/>
                  <a:t>Horizontal Shift: Left 4, Vertical Shift: Up 1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Domain</a:t>
                </a:r>
                <a:r>
                  <a:rPr lang="en-US" sz="2800" dirty="0"/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800" b="0" i="1">
                        <a:latin typeface="Cambria Math"/>
                      </a:rPr>
                      <m:t>𝑥</m:t>
                    </m:r>
                    <m:r>
                      <a:rPr lang="en-US" sz="2800" b="0" i="1">
                        <a:latin typeface="Cambria Math"/>
                      </a:rPr>
                      <m:t>≥−4</m:t>
                    </m:r>
                  </m:oMath>
                </a14:m>
                <a:r>
                  <a:rPr lang="en-US" sz="2800" dirty="0"/>
                  <a:t>                       </a:t>
                </a:r>
              </a:p>
              <a:p>
                <a:pPr marL="0" indent="0">
                  <a:buNone/>
                </a:pPr>
                <a:r>
                  <a:rPr lang="en-US" sz="2800" dirty="0"/>
                  <a:t>D:[-4,</a:t>
                </a:r>
                <a14:m>
                  <m:oMath xmlns:m="http://schemas.openxmlformats.org/officeDocument/2006/math">
                    <m:r>
                      <a:rPr lang="en-US" sz="2800" b="0" i="1">
                        <a:latin typeface="Cambria Math"/>
                      </a:rPr>
                      <m:t> ∞</m:t>
                    </m:r>
                  </m:oMath>
                </a14:m>
                <a:r>
                  <a:rPr lang="en-US" sz="2800" dirty="0"/>
                  <a:t>]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Range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>
                          <a:latin typeface="Cambria Math"/>
                        </a:rPr>
                        <m:t>𝑦</m:t>
                      </m:r>
                      <m:r>
                        <a:rPr lang="en-US" sz="2800" b="0" i="1">
                          <a:latin typeface="Cambria Math"/>
                        </a:rPr>
                        <m:t>≥1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r>
                  <a:rPr lang="en-US" sz="2800" dirty="0"/>
                  <a:t>R :[1,</a:t>
                </a:r>
                <a14:m>
                  <m:oMath xmlns:m="http://schemas.openxmlformats.org/officeDocument/2006/math">
                    <m:r>
                      <a:rPr lang="en-US" sz="2800" b="0" i="1">
                        <a:latin typeface="Cambria Math"/>
                      </a:rPr>
                      <m:t> ∞</m:t>
                    </m:r>
                  </m:oMath>
                </a14:m>
                <a:r>
                  <a:rPr lang="en-US" sz="2800" dirty="0"/>
                  <a:t>]</a:t>
                </a: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3"/>
                <a:stretch>
                  <a:fillRect l="-1193" t="-2216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520663" y="2126174"/>
            <a:ext cx="2551511" cy="2451141"/>
            <a:chOff x="169" y="6194"/>
            <a:chExt cx="4547" cy="4598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010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367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725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083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083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725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367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1010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441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798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156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51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51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3156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441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798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441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798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3156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351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010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367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1725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2083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1010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1367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1725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083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2083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1725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367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1010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441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2798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156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51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51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3156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2441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2798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2441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2798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3156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351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351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3156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441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2798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1010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1367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1725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2083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2083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1725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1367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1010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2083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1725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1367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1010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51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3156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2441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2798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387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4230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4230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87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387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9" name="Rectangle 78"/>
            <p:cNvSpPr>
              <a:spLocks noChangeArrowheads="1"/>
            </p:cNvSpPr>
            <p:nvPr/>
          </p:nvSpPr>
          <p:spPr bwMode="auto">
            <a:xfrm>
              <a:off x="4230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87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4230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4230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7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387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4230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6" name="Rectangle 85"/>
            <p:cNvSpPr>
              <a:spLocks noChangeArrowheads="1"/>
            </p:cNvSpPr>
            <p:nvPr/>
          </p:nvSpPr>
          <p:spPr bwMode="auto">
            <a:xfrm>
              <a:off x="4230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387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4230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387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29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65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2" name="Rectangle 91"/>
            <p:cNvSpPr>
              <a:spLocks noChangeArrowheads="1"/>
            </p:cNvSpPr>
            <p:nvPr/>
          </p:nvSpPr>
          <p:spPr bwMode="auto">
            <a:xfrm>
              <a:off x="65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29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4" name="Rectangle 93"/>
            <p:cNvSpPr>
              <a:spLocks noChangeArrowheads="1"/>
            </p:cNvSpPr>
            <p:nvPr/>
          </p:nvSpPr>
          <p:spPr bwMode="auto">
            <a:xfrm>
              <a:off x="29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65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29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65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65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9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0" name="Rectangle 99"/>
            <p:cNvSpPr>
              <a:spLocks noChangeArrowheads="1"/>
            </p:cNvSpPr>
            <p:nvPr/>
          </p:nvSpPr>
          <p:spPr bwMode="auto">
            <a:xfrm>
              <a:off x="29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65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65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3" name="Rectangle 102"/>
            <p:cNvSpPr>
              <a:spLocks noChangeArrowheads="1"/>
            </p:cNvSpPr>
            <p:nvPr/>
          </p:nvSpPr>
          <p:spPr bwMode="auto">
            <a:xfrm>
              <a:off x="29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4" name="Rectangle 103"/>
            <p:cNvSpPr>
              <a:spLocks noChangeArrowheads="1"/>
            </p:cNvSpPr>
            <p:nvPr/>
          </p:nvSpPr>
          <p:spPr bwMode="auto">
            <a:xfrm>
              <a:off x="65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5" name="Rectangle 104"/>
            <p:cNvSpPr>
              <a:spLocks noChangeArrowheads="1"/>
            </p:cNvSpPr>
            <p:nvPr/>
          </p:nvSpPr>
          <p:spPr bwMode="auto">
            <a:xfrm>
              <a:off x="29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06" name="Line 99"/>
            <p:cNvCxnSpPr/>
            <p:nvPr/>
          </p:nvCxnSpPr>
          <p:spPr bwMode="auto">
            <a:xfrm flipH="1">
              <a:off x="169" y="8487"/>
              <a:ext cx="454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7" name="Rectangle 106"/>
            <p:cNvSpPr>
              <a:spLocks noChangeArrowheads="1"/>
            </p:cNvSpPr>
            <p:nvPr/>
          </p:nvSpPr>
          <p:spPr bwMode="auto">
            <a:xfrm>
              <a:off x="2083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8" name="Rectangle 107"/>
            <p:cNvSpPr>
              <a:spLocks noChangeArrowheads="1"/>
            </p:cNvSpPr>
            <p:nvPr/>
          </p:nvSpPr>
          <p:spPr bwMode="auto">
            <a:xfrm>
              <a:off x="1725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9" name="Rectangle 108"/>
            <p:cNvSpPr>
              <a:spLocks noChangeArrowheads="1"/>
            </p:cNvSpPr>
            <p:nvPr/>
          </p:nvSpPr>
          <p:spPr bwMode="auto">
            <a:xfrm>
              <a:off x="1367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1010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351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2" name="Rectangle 111"/>
            <p:cNvSpPr>
              <a:spLocks noChangeArrowheads="1"/>
            </p:cNvSpPr>
            <p:nvPr/>
          </p:nvSpPr>
          <p:spPr bwMode="auto">
            <a:xfrm>
              <a:off x="3156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3" name="Rectangle 112"/>
            <p:cNvSpPr>
              <a:spLocks noChangeArrowheads="1"/>
            </p:cNvSpPr>
            <p:nvPr/>
          </p:nvSpPr>
          <p:spPr bwMode="auto">
            <a:xfrm>
              <a:off x="2441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4" name="Rectangle 113"/>
            <p:cNvSpPr>
              <a:spLocks noChangeArrowheads="1"/>
            </p:cNvSpPr>
            <p:nvPr/>
          </p:nvSpPr>
          <p:spPr bwMode="auto">
            <a:xfrm>
              <a:off x="2798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5" name="Rectangle 114"/>
            <p:cNvSpPr>
              <a:spLocks noChangeArrowheads="1"/>
            </p:cNvSpPr>
            <p:nvPr/>
          </p:nvSpPr>
          <p:spPr bwMode="auto">
            <a:xfrm>
              <a:off x="2441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2798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3156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351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1010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1367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1" name="Rectangle 120"/>
            <p:cNvSpPr>
              <a:spLocks noChangeArrowheads="1"/>
            </p:cNvSpPr>
            <p:nvPr/>
          </p:nvSpPr>
          <p:spPr bwMode="auto">
            <a:xfrm>
              <a:off x="1725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2" name="Rectangle 121"/>
            <p:cNvSpPr>
              <a:spLocks noChangeArrowheads="1"/>
            </p:cNvSpPr>
            <p:nvPr/>
          </p:nvSpPr>
          <p:spPr bwMode="auto">
            <a:xfrm>
              <a:off x="2083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4230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387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387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>
              <a:spLocks noChangeArrowheads="1"/>
            </p:cNvSpPr>
            <p:nvPr/>
          </p:nvSpPr>
          <p:spPr bwMode="auto">
            <a:xfrm>
              <a:off x="4230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7" name="Rectangle 126"/>
            <p:cNvSpPr>
              <a:spLocks noChangeArrowheads="1"/>
            </p:cNvSpPr>
            <p:nvPr/>
          </p:nvSpPr>
          <p:spPr bwMode="auto">
            <a:xfrm>
              <a:off x="65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8" name="Rectangle 127"/>
            <p:cNvSpPr>
              <a:spLocks noChangeArrowheads="1"/>
            </p:cNvSpPr>
            <p:nvPr/>
          </p:nvSpPr>
          <p:spPr bwMode="auto">
            <a:xfrm>
              <a:off x="29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29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>
              <a:spLocks noChangeArrowheads="1"/>
            </p:cNvSpPr>
            <p:nvPr/>
          </p:nvSpPr>
          <p:spPr bwMode="auto">
            <a:xfrm>
              <a:off x="65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1" name="Rectangle 130"/>
            <p:cNvSpPr>
              <a:spLocks noChangeArrowheads="1"/>
            </p:cNvSpPr>
            <p:nvPr/>
          </p:nvSpPr>
          <p:spPr bwMode="auto">
            <a:xfrm>
              <a:off x="2083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>
              <a:spLocks noChangeArrowheads="1"/>
            </p:cNvSpPr>
            <p:nvPr/>
          </p:nvSpPr>
          <p:spPr bwMode="auto">
            <a:xfrm>
              <a:off x="1725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>
              <a:spLocks noChangeArrowheads="1"/>
            </p:cNvSpPr>
            <p:nvPr/>
          </p:nvSpPr>
          <p:spPr bwMode="auto">
            <a:xfrm>
              <a:off x="1367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>
              <a:spLocks noChangeArrowheads="1"/>
            </p:cNvSpPr>
            <p:nvPr/>
          </p:nvSpPr>
          <p:spPr bwMode="auto">
            <a:xfrm>
              <a:off x="1010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351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>
              <a:spLocks noChangeArrowheads="1"/>
            </p:cNvSpPr>
            <p:nvPr/>
          </p:nvSpPr>
          <p:spPr bwMode="auto">
            <a:xfrm>
              <a:off x="3156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>
              <a:spLocks noChangeArrowheads="1"/>
            </p:cNvSpPr>
            <p:nvPr/>
          </p:nvSpPr>
          <p:spPr bwMode="auto">
            <a:xfrm>
              <a:off x="2441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>
              <a:spLocks noChangeArrowheads="1"/>
            </p:cNvSpPr>
            <p:nvPr/>
          </p:nvSpPr>
          <p:spPr bwMode="auto">
            <a:xfrm>
              <a:off x="2798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>
              <a:spLocks noChangeArrowheads="1"/>
            </p:cNvSpPr>
            <p:nvPr/>
          </p:nvSpPr>
          <p:spPr bwMode="auto">
            <a:xfrm>
              <a:off x="2441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0" name="Rectangle 139"/>
            <p:cNvSpPr>
              <a:spLocks noChangeArrowheads="1"/>
            </p:cNvSpPr>
            <p:nvPr/>
          </p:nvSpPr>
          <p:spPr bwMode="auto">
            <a:xfrm>
              <a:off x="2798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1" name="Rectangle 140"/>
            <p:cNvSpPr>
              <a:spLocks noChangeArrowheads="1"/>
            </p:cNvSpPr>
            <p:nvPr/>
          </p:nvSpPr>
          <p:spPr bwMode="auto">
            <a:xfrm>
              <a:off x="3156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2" name="Rectangle 141"/>
            <p:cNvSpPr>
              <a:spLocks noChangeArrowheads="1"/>
            </p:cNvSpPr>
            <p:nvPr/>
          </p:nvSpPr>
          <p:spPr bwMode="auto">
            <a:xfrm>
              <a:off x="351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3" name="Rectangle 142"/>
            <p:cNvSpPr>
              <a:spLocks noChangeArrowheads="1"/>
            </p:cNvSpPr>
            <p:nvPr/>
          </p:nvSpPr>
          <p:spPr bwMode="auto">
            <a:xfrm>
              <a:off x="1010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4" name="Rectangle 143"/>
            <p:cNvSpPr>
              <a:spLocks noChangeArrowheads="1"/>
            </p:cNvSpPr>
            <p:nvPr/>
          </p:nvSpPr>
          <p:spPr bwMode="auto">
            <a:xfrm>
              <a:off x="1367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1725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6" name="Rectangle 145"/>
            <p:cNvSpPr>
              <a:spLocks noChangeArrowheads="1"/>
            </p:cNvSpPr>
            <p:nvPr/>
          </p:nvSpPr>
          <p:spPr bwMode="auto">
            <a:xfrm>
              <a:off x="2083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7" name="Rectangle 146"/>
            <p:cNvSpPr>
              <a:spLocks noChangeArrowheads="1"/>
            </p:cNvSpPr>
            <p:nvPr/>
          </p:nvSpPr>
          <p:spPr bwMode="auto">
            <a:xfrm>
              <a:off x="4230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8" name="Rectangle 147"/>
            <p:cNvSpPr>
              <a:spLocks noChangeArrowheads="1"/>
            </p:cNvSpPr>
            <p:nvPr/>
          </p:nvSpPr>
          <p:spPr bwMode="auto">
            <a:xfrm>
              <a:off x="387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9" name="Rectangle 148"/>
            <p:cNvSpPr>
              <a:spLocks noChangeArrowheads="1"/>
            </p:cNvSpPr>
            <p:nvPr/>
          </p:nvSpPr>
          <p:spPr bwMode="auto">
            <a:xfrm>
              <a:off x="387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0" name="Rectangle 149"/>
            <p:cNvSpPr>
              <a:spLocks noChangeArrowheads="1"/>
            </p:cNvSpPr>
            <p:nvPr/>
          </p:nvSpPr>
          <p:spPr bwMode="auto">
            <a:xfrm>
              <a:off x="4230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65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2" name="Rectangle 151"/>
            <p:cNvSpPr>
              <a:spLocks noChangeArrowheads="1"/>
            </p:cNvSpPr>
            <p:nvPr/>
          </p:nvSpPr>
          <p:spPr bwMode="auto">
            <a:xfrm>
              <a:off x="29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29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4" name="Rectangle 153"/>
            <p:cNvSpPr>
              <a:spLocks noChangeArrowheads="1"/>
            </p:cNvSpPr>
            <p:nvPr/>
          </p:nvSpPr>
          <p:spPr bwMode="auto">
            <a:xfrm>
              <a:off x="65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55" name="Line 148"/>
            <p:cNvCxnSpPr/>
            <p:nvPr/>
          </p:nvCxnSpPr>
          <p:spPr bwMode="auto">
            <a:xfrm>
              <a:off x="2441" y="6194"/>
              <a:ext cx="0" cy="459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6" name="Freeform 155"/>
          <p:cNvSpPr/>
          <p:nvPr/>
        </p:nvSpPr>
        <p:spPr>
          <a:xfrm>
            <a:off x="4992583" y="2452572"/>
            <a:ext cx="2112010" cy="694690"/>
          </a:xfrm>
          <a:custGeom>
            <a:avLst/>
            <a:gdLst>
              <a:gd name="connsiteX0" fmla="*/ 0 w 2112153"/>
              <a:gd name="connsiteY0" fmla="*/ 694700 h 694700"/>
              <a:gd name="connsiteX1" fmla="*/ 230588 w 2112153"/>
              <a:gd name="connsiteY1" fmla="*/ 472064 h 694700"/>
              <a:gd name="connsiteX2" fmla="*/ 922352 w 2112153"/>
              <a:gd name="connsiteY2" fmla="*/ 233524 h 694700"/>
              <a:gd name="connsiteX3" fmla="*/ 2027583 w 2112153"/>
              <a:gd name="connsiteY3" fmla="*/ 18839 h 694700"/>
              <a:gd name="connsiteX4" fmla="*/ 2035534 w 2112153"/>
              <a:gd name="connsiteY4" fmla="*/ 10888 h 694700"/>
              <a:gd name="connsiteX5" fmla="*/ 2027583 w 2112153"/>
              <a:gd name="connsiteY5" fmla="*/ 18839 h 69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53" h="694700">
                <a:moveTo>
                  <a:pt x="0" y="694700"/>
                </a:moveTo>
                <a:cubicBezTo>
                  <a:pt x="38431" y="621813"/>
                  <a:pt x="76863" y="548927"/>
                  <a:pt x="230588" y="472064"/>
                </a:cubicBezTo>
                <a:cubicBezTo>
                  <a:pt x="384313" y="395201"/>
                  <a:pt x="622853" y="309062"/>
                  <a:pt x="922352" y="233524"/>
                </a:cubicBezTo>
                <a:cubicBezTo>
                  <a:pt x="1221851" y="157986"/>
                  <a:pt x="1842053" y="55945"/>
                  <a:pt x="2027583" y="18839"/>
                </a:cubicBezTo>
                <a:cubicBezTo>
                  <a:pt x="2213113" y="-18267"/>
                  <a:pt x="2035534" y="10888"/>
                  <a:pt x="2035534" y="10888"/>
                </a:cubicBezTo>
                <a:lnTo>
                  <a:pt x="2027583" y="18839"/>
                </a:lnTo>
              </a:path>
            </a:pathLst>
          </a:cu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033622"/>
              </p:ext>
            </p:extLst>
          </p:nvPr>
        </p:nvGraphicFramePr>
        <p:xfrm>
          <a:off x="1958880" y="2486275"/>
          <a:ext cx="7070725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Document" r:id="rId5" imgW="7071210" imgH="1374058" progId="Word.Document.12">
                  <p:embed/>
                </p:oleObj>
              </mc:Choice>
              <mc:Fallback>
                <p:oleObj name="Document" r:id="rId5" imgW="7071210" imgH="13740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58880" y="2486275"/>
                        <a:ext cx="7070725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4279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Graphing Square Root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800" b="1" dirty="0"/>
                  <a:t>Writing Transformed Square-Root Functions</a:t>
                </a:r>
                <a:endParaRPr lang="en-US" sz="2800" dirty="0"/>
              </a:p>
              <a:p>
                <a:pPr marL="0" indent="0">
                  <a:buNone/>
                </a:pPr>
                <a:r>
                  <a:rPr lang="en-US" sz="2800" b="1" dirty="0"/>
                  <a:t>Sample Problem 2:  Use the description to write the square root function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 </m:t>
                    </m:r>
                    <m:r>
                      <a:rPr lang="en-US" sz="2800" b="1" i="1">
                        <a:latin typeface="Cambria Math"/>
                      </a:rPr>
                      <m:t>𝒈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𝒙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.</a:t>
                </a:r>
              </a:p>
              <a:p>
                <a:pPr marL="0" indent="0">
                  <a:buNone/>
                </a:pPr>
                <a:r>
                  <a:rPr lang="en-US" sz="2800" b="1" i="1" dirty="0"/>
                  <a:t>a</a:t>
                </a:r>
                <a:r>
                  <a:rPr lang="en-US" sz="2800" dirty="0"/>
                  <a:t>.  The parent function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𝒇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𝒙</m:t>
                    </m:r>
                    <m:r>
                      <a:rPr lang="en-US" sz="2800" b="1" i="1">
                        <a:latin typeface="Cambria Math"/>
                      </a:rPr>
                      <m:t>)=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800" b="1" dirty="0"/>
                  <a:t>   </a:t>
                </a:r>
                <a:r>
                  <a:rPr lang="en-US" sz="2800" dirty="0"/>
                  <a:t>is reflected across the x-axis, and translated down 5 units.</a:t>
                </a:r>
              </a:p>
              <a:p>
                <a:pPr marL="0" indent="0">
                  <a:buNone/>
                </a:pPr>
                <a:endParaRPr lang="en-US" sz="2800" b="1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r="-7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820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Graphing Square Root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800" b="1" dirty="0"/>
                  <a:t>Writing Transformed Square-Root Functions</a:t>
                </a:r>
                <a:endParaRPr lang="en-US" sz="2800" dirty="0"/>
              </a:p>
              <a:p>
                <a:pPr marL="0" indent="0">
                  <a:buNone/>
                </a:pPr>
                <a:r>
                  <a:rPr lang="en-US" sz="2800" b="1" dirty="0"/>
                  <a:t>Sample Problem 2:  Use the description to write the square root function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 </m:t>
                    </m:r>
                    <m:r>
                      <a:rPr lang="en-US" sz="2800" b="1" i="1">
                        <a:latin typeface="Cambria Math"/>
                      </a:rPr>
                      <m:t>𝒈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𝒙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.</a:t>
                </a:r>
              </a:p>
              <a:p>
                <a:pPr marL="0" indent="0">
                  <a:buNone/>
                </a:pPr>
                <a:r>
                  <a:rPr lang="en-US" sz="2800" b="1" i="1" dirty="0"/>
                  <a:t>a. </a:t>
                </a:r>
                <a:r>
                  <a:rPr lang="en-US" sz="2800" dirty="0"/>
                  <a:t>The parent function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𝒇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𝒙</m:t>
                    </m:r>
                    <m:r>
                      <a:rPr lang="en-US" sz="2800" b="1" i="1">
                        <a:latin typeface="Cambria Math"/>
                      </a:rPr>
                      <m:t>)=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800" b="1" dirty="0"/>
                  <a:t>   </a:t>
                </a:r>
                <a:r>
                  <a:rPr lang="en-US" sz="2800" dirty="0"/>
                  <a:t>is reflected across the x-axis, and translated down 5 units.</a:t>
                </a:r>
              </a:p>
              <a:p>
                <a:pPr marL="514350" indent="-514350">
                  <a:buAutoNum type="alphaLcPeriod"/>
                </a:pPr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𝒈</m:t>
                      </m:r>
                      <m:d>
                        <m:d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800" b="1" i="1">
                          <a:latin typeface="Cambria Math"/>
                        </a:rPr>
                        <m:t>=−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800" b="1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4455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Graphing Square Root Functions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0477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400" b="1" dirty="0"/>
                  <a:t>Writing Transformed Square-Root Functions</a:t>
                </a: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Sample Problem 2:  Use the description to write the square root function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𝒈</m:t>
                    </m:r>
                    <m:r>
                      <a:rPr lang="en-US" sz="2400" b="1" i="1">
                        <a:latin typeface="Cambria Math"/>
                      </a:rPr>
                      <m:t>(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/>
                  <a:t>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𝒃</m:t>
                    </m:r>
                    <m:r>
                      <a:rPr lang="en-US" sz="2400" b="1" i="1" smtClean="0">
                        <a:latin typeface="Cambria Math"/>
                      </a:rPr>
                      <m:t>.</m:t>
                    </m:r>
                  </m:oMath>
                </a14:m>
                <a:r>
                  <a:rPr lang="en-US" sz="2400" dirty="0"/>
                  <a:t> The parent function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𝒇</m:t>
                    </m:r>
                    <m:r>
                      <a:rPr lang="en-US" sz="2400" b="1" i="1">
                        <a:latin typeface="Cambria Math"/>
                      </a:rPr>
                      <m:t>(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)=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is translated up 5 units and 3 units left</a:t>
                </a: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047750"/>
                <a:ext cx="8686800" cy="3733800"/>
              </a:xfrm>
              <a:blipFill rotWithShape="1">
                <a:blip r:embed="rId2"/>
                <a:stretch>
                  <a:fillRect l="-1123" t="-13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4636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Graphing Square Root Functions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0477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400" b="1" dirty="0"/>
                  <a:t>Writing Transformed Square-Root Functions</a:t>
                </a: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Sample Problem 2:  Use the description to write the square root function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𝒈</m:t>
                    </m:r>
                    <m:r>
                      <a:rPr lang="en-US" sz="2400" b="1" i="1">
                        <a:latin typeface="Cambria Math"/>
                      </a:rPr>
                      <m:t>(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/>
                  <a:t>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𝒃</m:t>
                    </m:r>
                    <m:r>
                      <a:rPr lang="en-US" sz="2400" b="1" i="1" smtClean="0">
                        <a:latin typeface="Cambria Math"/>
                      </a:rPr>
                      <m:t>.</m:t>
                    </m:r>
                  </m:oMath>
                </a14:m>
                <a:r>
                  <a:rPr lang="en-US" sz="2400" dirty="0"/>
                  <a:t> The parent function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𝒇</m:t>
                    </m:r>
                    <m:r>
                      <a:rPr lang="en-US" sz="2400" b="1" i="1">
                        <a:latin typeface="Cambria Math"/>
                      </a:rPr>
                      <m:t>(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)=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is translated up 5 units and 3 units left.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𝒈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</m:e>
                      </m:rad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0" smtClean="0"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047750"/>
                <a:ext cx="8686800" cy="3733800"/>
              </a:xfrm>
              <a:blipFill rotWithShape="1">
                <a:blip r:embed="rId2"/>
                <a:stretch>
                  <a:fillRect l="-1123" t="-13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960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Graphing Square Root Functions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28600" y="1047750"/>
            <a:ext cx="86868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Applying Multiple Transformations</a:t>
            </a: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Sample Problem 3:  </a:t>
            </a:r>
            <a:r>
              <a:rPr lang="en-US" sz="2400" dirty="0"/>
              <a:t>Use the graph shown as a guide, write the equation and describe the transformation.</a:t>
            </a:r>
          </a:p>
          <a:p>
            <a:pPr marL="0" indent="0">
              <a:buNone/>
            </a:pPr>
            <a:r>
              <a:rPr lang="en-US" sz="2400" b="1" i="1" dirty="0"/>
              <a:t>a. </a:t>
            </a:r>
          </a:p>
        </p:txBody>
      </p:sp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152618" y="2476326"/>
            <a:ext cx="2326005" cy="2210436"/>
            <a:chOff x="169" y="6194"/>
            <a:chExt cx="4547" cy="4598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010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367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725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083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083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725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367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010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2441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798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156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51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51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156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2441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798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441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798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156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351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1010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367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725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2083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1010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1367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1725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2083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083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1725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1367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010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2441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798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3156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51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51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156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2441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2798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2441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2798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3156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351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351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3156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2441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798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1010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1367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1725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2083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2083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1725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1367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1010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2083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1725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1367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1010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351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156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2441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2798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387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4230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4230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87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87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4230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9" name="Rectangle 78"/>
            <p:cNvSpPr>
              <a:spLocks noChangeArrowheads="1"/>
            </p:cNvSpPr>
            <p:nvPr/>
          </p:nvSpPr>
          <p:spPr bwMode="auto">
            <a:xfrm>
              <a:off x="387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4230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4230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387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7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4230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4230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6" name="Rectangle 85"/>
            <p:cNvSpPr>
              <a:spLocks noChangeArrowheads="1"/>
            </p:cNvSpPr>
            <p:nvPr/>
          </p:nvSpPr>
          <p:spPr bwMode="auto">
            <a:xfrm>
              <a:off x="387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4230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387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29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65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65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2" name="Rectangle 91"/>
            <p:cNvSpPr>
              <a:spLocks noChangeArrowheads="1"/>
            </p:cNvSpPr>
            <p:nvPr/>
          </p:nvSpPr>
          <p:spPr bwMode="auto">
            <a:xfrm>
              <a:off x="29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29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4" name="Rectangle 93"/>
            <p:cNvSpPr>
              <a:spLocks noChangeArrowheads="1"/>
            </p:cNvSpPr>
            <p:nvPr/>
          </p:nvSpPr>
          <p:spPr bwMode="auto">
            <a:xfrm>
              <a:off x="65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29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65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65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29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9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0" name="Rectangle 99"/>
            <p:cNvSpPr>
              <a:spLocks noChangeArrowheads="1"/>
            </p:cNvSpPr>
            <p:nvPr/>
          </p:nvSpPr>
          <p:spPr bwMode="auto">
            <a:xfrm>
              <a:off x="65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65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29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3" name="Rectangle 102"/>
            <p:cNvSpPr>
              <a:spLocks noChangeArrowheads="1"/>
            </p:cNvSpPr>
            <p:nvPr/>
          </p:nvSpPr>
          <p:spPr bwMode="auto">
            <a:xfrm>
              <a:off x="65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4" name="Rectangle 103"/>
            <p:cNvSpPr>
              <a:spLocks noChangeArrowheads="1"/>
            </p:cNvSpPr>
            <p:nvPr/>
          </p:nvSpPr>
          <p:spPr bwMode="auto">
            <a:xfrm>
              <a:off x="29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05" name="Line 99"/>
            <p:cNvCxnSpPr/>
            <p:nvPr/>
          </p:nvCxnSpPr>
          <p:spPr bwMode="auto">
            <a:xfrm flipH="1">
              <a:off x="169" y="8487"/>
              <a:ext cx="454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2083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7" name="Rectangle 106"/>
            <p:cNvSpPr>
              <a:spLocks noChangeArrowheads="1"/>
            </p:cNvSpPr>
            <p:nvPr/>
          </p:nvSpPr>
          <p:spPr bwMode="auto">
            <a:xfrm>
              <a:off x="1725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8" name="Rectangle 107"/>
            <p:cNvSpPr>
              <a:spLocks noChangeArrowheads="1"/>
            </p:cNvSpPr>
            <p:nvPr/>
          </p:nvSpPr>
          <p:spPr bwMode="auto">
            <a:xfrm>
              <a:off x="1367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9" name="Rectangle 108"/>
            <p:cNvSpPr>
              <a:spLocks noChangeArrowheads="1"/>
            </p:cNvSpPr>
            <p:nvPr/>
          </p:nvSpPr>
          <p:spPr bwMode="auto">
            <a:xfrm>
              <a:off x="1010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351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3156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2" name="Rectangle 111"/>
            <p:cNvSpPr>
              <a:spLocks noChangeArrowheads="1"/>
            </p:cNvSpPr>
            <p:nvPr/>
          </p:nvSpPr>
          <p:spPr bwMode="auto">
            <a:xfrm>
              <a:off x="2441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3" name="Rectangle 112"/>
            <p:cNvSpPr>
              <a:spLocks noChangeArrowheads="1"/>
            </p:cNvSpPr>
            <p:nvPr/>
          </p:nvSpPr>
          <p:spPr bwMode="auto">
            <a:xfrm>
              <a:off x="2798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4" name="Rectangle 113"/>
            <p:cNvSpPr>
              <a:spLocks noChangeArrowheads="1"/>
            </p:cNvSpPr>
            <p:nvPr/>
          </p:nvSpPr>
          <p:spPr bwMode="auto">
            <a:xfrm>
              <a:off x="2441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5" name="Rectangle 114"/>
            <p:cNvSpPr>
              <a:spLocks noChangeArrowheads="1"/>
            </p:cNvSpPr>
            <p:nvPr/>
          </p:nvSpPr>
          <p:spPr bwMode="auto">
            <a:xfrm>
              <a:off x="2798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3156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351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1010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1367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1725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1" name="Rectangle 120"/>
            <p:cNvSpPr>
              <a:spLocks noChangeArrowheads="1"/>
            </p:cNvSpPr>
            <p:nvPr/>
          </p:nvSpPr>
          <p:spPr bwMode="auto">
            <a:xfrm>
              <a:off x="2083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2" name="Rectangle 121"/>
            <p:cNvSpPr>
              <a:spLocks noChangeArrowheads="1"/>
            </p:cNvSpPr>
            <p:nvPr/>
          </p:nvSpPr>
          <p:spPr bwMode="auto">
            <a:xfrm>
              <a:off x="4230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387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387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4230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>
              <a:spLocks noChangeArrowheads="1"/>
            </p:cNvSpPr>
            <p:nvPr/>
          </p:nvSpPr>
          <p:spPr bwMode="auto">
            <a:xfrm>
              <a:off x="65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7" name="Rectangle 126"/>
            <p:cNvSpPr>
              <a:spLocks noChangeArrowheads="1"/>
            </p:cNvSpPr>
            <p:nvPr/>
          </p:nvSpPr>
          <p:spPr bwMode="auto">
            <a:xfrm>
              <a:off x="29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8" name="Rectangle 127"/>
            <p:cNvSpPr>
              <a:spLocks noChangeArrowheads="1"/>
            </p:cNvSpPr>
            <p:nvPr/>
          </p:nvSpPr>
          <p:spPr bwMode="auto">
            <a:xfrm>
              <a:off x="29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65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>
              <a:spLocks noChangeArrowheads="1"/>
            </p:cNvSpPr>
            <p:nvPr/>
          </p:nvSpPr>
          <p:spPr bwMode="auto">
            <a:xfrm>
              <a:off x="2083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1" name="Rectangle 130"/>
            <p:cNvSpPr>
              <a:spLocks noChangeArrowheads="1"/>
            </p:cNvSpPr>
            <p:nvPr/>
          </p:nvSpPr>
          <p:spPr bwMode="auto">
            <a:xfrm>
              <a:off x="1725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>
              <a:spLocks noChangeArrowheads="1"/>
            </p:cNvSpPr>
            <p:nvPr/>
          </p:nvSpPr>
          <p:spPr bwMode="auto">
            <a:xfrm>
              <a:off x="1367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>
              <a:spLocks noChangeArrowheads="1"/>
            </p:cNvSpPr>
            <p:nvPr/>
          </p:nvSpPr>
          <p:spPr bwMode="auto">
            <a:xfrm>
              <a:off x="1010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>
              <a:spLocks noChangeArrowheads="1"/>
            </p:cNvSpPr>
            <p:nvPr/>
          </p:nvSpPr>
          <p:spPr bwMode="auto">
            <a:xfrm>
              <a:off x="351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3156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>
              <a:spLocks noChangeArrowheads="1"/>
            </p:cNvSpPr>
            <p:nvPr/>
          </p:nvSpPr>
          <p:spPr bwMode="auto">
            <a:xfrm>
              <a:off x="2441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>
              <a:spLocks noChangeArrowheads="1"/>
            </p:cNvSpPr>
            <p:nvPr/>
          </p:nvSpPr>
          <p:spPr bwMode="auto">
            <a:xfrm>
              <a:off x="2798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>
              <a:spLocks noChangeArrowheads="1"/>
            </p:cNvSpPr>
            <p:nvPr/>
          </p:nvSpPr>
          <p:spPr bwMode="auto">
            <a:xfrm>
              <a:off x="2441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>
              <a:spLocks noChangeArrowheads="1"/>
            </p:cNvSpPr>
            <p:nvPr/>
          </p:nvSpPr>
          <p:spPr bwMode="auto">
            <a:xfrm>
              <a:off x="2798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0" name="Rectangle 139"/>
            <p:cNvSpPr>
              <a:spLocks noChangeArrowheads="1"/>
            </p:cNvSpPr>
            <p:nvPr/>
          </p:nvSpPr>
          <p:spPr bwMode="auto">
            <a:xfrm>
              <a:off x="3156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1" name="Rectangle 140"/>
            <p:cNvSpPr>
              <a:spLocks noChangeArrowheads="1"/>
            </p:cNvSpPr>
            <p:nvPr/>
          </p:nvSpPr>
          <p:spPr bwMode="auto">
            <a:xfrm>
              <a:off x="351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2" name="Rectangle 141"/>
            <p:cNvSpPr>
              <a:spLocks noChangeArrowheads="1"/>
            </p:cNvSpPr>
            <p:nvPr/>
          </p:nvSpPr>
          <p:spPr bwMode="auto">
            <a:xfrm>
              <a:off x="1010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3" name="Rectangle 142"/>
            <p:cNvSpPr>
              <a:spLocks noChangeArrowheads="1"/>
            </p:cNvSpPr>
            <p:nvPr/>
          </p:nvSpPr>
          <p:spPr bwMode="auto">
            <a:xfrm>
              <a:off x="1367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4" name="Rectangle 143"/>
            <p:cNvSpPr>
              <a:spLocks noChangeArrowheads="1"/>
            </p:cNvSpPr>
            <p:nvPr/>
          </p:nvSpPr>
          <p:spPr bwMode="auto">
            <a:xfrm>
              <a:off x="1725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2083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6" name="Rectangle 145"/>
            <p:cNvSpPr>
              <a:spLocks noChangeArrowheads="1"/>
            </p:cNvSpPr>
            <p:nvPr/>
          </p:nvSpPr>
          <p:spPr bwMode="auto">
            <a:xfrm>
              <a:off x="4230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7" name="Rectangle 146"/>
            <p:cNvSpPr>
              <a:spLocks noChangeArrowheads="1"/>
            </p:cNvSpPr>
            <p:nvPr/>
          </p:nvSpPr>
          <p:spPr bwMode="auto">
            <a:xfrm>
              <a:off x="387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8" name="Rectangle 147"/>
            <p:cNvSpPr>
              <a:spLocks noChangeArrowheads="1"/>
            </p:cNvSpPr>
            <p:nvPr/>
          </p:nvSpPr>
          <p:spPr bwMode="auto">
            <a:xfrm>
              <a:off x="387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9" name="Rectangle 148"/>
            <p:cNvSpPr>
              <a:spLocks noChangeArrowheads="1"/>
            </p:cNvSpPr>
            <p:nvPr/>
          </p:nvSpPr>
          <p:spPr bwMode="auto">
            <a:xfrm>
              <a:off x="4230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0" name="Rectangle 149"/>
            <p:cNvSpPr>
              <a:spLocks noChangeArrowheads="1"/>
            </p:cNvSpPr>
            <p:nvPr/>
          </p:nvSpPr>
          <p:spPr bwMode="auto">
            <a:xfrm>
              <a:off x="65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29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2" name="Rectangle 151"/>
            <p:cNvSpPr>
              <a:spLocks noChangeArrowheads="1"/>
            </p:cNvSpPr>
            <p:nvPr/>
          </p:nvSpPr>
          <p:spPr bwMode="auto">
            <a:xfrm>
              <a:off x="29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65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54" name="Line 148"/>
            <p:cNvCxnSpPr/>
            <p:nvPr/>
          </p:nvCxnSpPr>
          <p:spPr bwMode="auto">
            <a:xfrm>
              <a:off x="2441" y="6194"/>
              <a:ext cx="0" cy="459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5" name="Freeform 154"/>
          <p:cNvSpPr/>
          <p:nvPr/>
        </p:nvSpPr>
        <p:spPr>
          <a:xfrm>
            <a:off x="2315620" y="3148638"/>
            <a:ext cx="1164590" cy="436880"/>
          </a:xfrm>
          <a:custGeom>
            <a:avLst/>
            <a:gdLst>
              <a:gd name="connsiteX0" fmla="*/ 0 w 2112153"/>
              <a:gd name="connsiteY0" fmla="*/ 694700 h 694700"/>
              <a:gd name="connsiteX1" fmla="*/ 230588 w 2112153"/>
              <a:gd name="connsiteY1" fmla="*/ 472064 h 694700"/>
              <a:gd name="connsiteX2" fmla="*/ 922352 w 2112153"/>
              <a:gd name="connsiteY2" fmla="*/ 233524 h 694700"/>
              <a:gd name="connsiteX3" fmla="*/ 2027583 w 2112153"/>
              <a:gd name="connsiteY3" fmla="*/ 18839 h 694700"/>
              <a:gd name="connsiteX4" fmla="*/ 2035534 w 2112153"/>
              <a:gd name="connsiteY4" fmla="*/ 10888 h 694700"/>
              <a:gd name="connsiteX5" fmla="*/ 2027583 w 2112153"/>
              <a:gd name="connsiteY5" fmla="*/ 18839 h 69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53" h="694700">
                <a:moveTo>
                  <a:pt x="0" y="694700"/>
                </a:moveTo>
                <a:cubicBezTo>
                  <a:pt x="38431" y="621813"/>
                  <a:pt x="76863" y="548927"/>
                  <a:pt x="230588" y="472064"/>
                </a:cubicBezTo>
                <a:cubicBezTo>
                  <a:pt x="384313" y="395201"/>
                  <a:pt x="622853" y="309062"/>
                  <a:pt x="922352" y="233524"/>
                </a:cubicBezTo>
                <a:cubicBezTo>
                  <a:pt x="1221851" y="157986"/>
                  <a:pt x="1842053" y="55945"/>
                  <a:pt x="2027583" y="18839"/>
                </a:cubicBezTo>
                <a:cubicBezTo>
                  <a:pt x="2213113" y="-18267"/>
                  <a:pt x="2035534" y="10888"/>
                  <a:pt x="2035534" y="10888"/>
                </a:cubicBezTo>
                <a:lnTo>
                  <a:pt x="2027583" y="18839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tailEnd type="triangle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1569844" y="2698405"/>
            <a:ext cx="1864995" cy="556260"/>
          </a:xfrm>
          <a:custGeom>
            <a:avLst/>
            <a:gdLst>
              <a:gd name="connsiteX0" fmla="*/ 0 w 2112153"/>
              <a:gd name="connsiteY0" fmla="*/ 694700 h 694700"/>
              <a:gd name="connsiteX1" fmla="*/ 230588 w 2112153"/>
              <a:gd name="connsiteY1" fmla="*/ 472064 h 694700"/>
              <a:gd name="connsiteX2" fmla="*/ 922352 w 2112153"/>
              <a:gd name="connsiteY2" fmla="*/ 233524 h 694700"/>
              <a:gd name="connsiteX3" fmla="*/ 2027583 w 2112153"/>
              <a:gd name="connsiteY3" fmla="*/ 18839 h 694700"/>
              <a:gd name="connsiteX4" fmla="*/ 2035534 w 2112153"/>
              <a:gd name="connsiteY4" fmla="*/ 10888 h 694700"/>
              <a:gd name="connsiteX5" fmla="*/ 2027583 w 2112153"/>
              <a:gd name="connsiteY5" fmla="*/ 18839 h 69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53" h="694700">
                <a:moveTo>
                  <a:pt x="0" y="694700"/>
                </a:moveTo>
                <a:cubicBezTo>
                  <a:pt x="38431" y="621813"/>
                  <a:pt x="76863" y="548927"/>
                  <a:pt x="230588" y="472064"/>
                </a:cubicBezTo>
                <a:cubicBezTo>
                  <a:pt x="384313" y="395201"/>
                  <a:pt x="622853" y="309062"/>
                  <a:pt x="922352" y="233524"/>
                </a:cubicBezTo>
                <a:cubicBezTo>
                  <a:pt x="1221851" y="157986"/>
                  <a:pt x="1842053" y="55945"/>
                  <a:pt x="2027583" y="18839"/>
                </a:cubicBezTo>
                <a:cubicBezTo>
                  <a:pt x="2213113" y="-18267"/>
                  <a:pt x="2035534" y="10888"/>
                  <a:pt x="2035534" y="10888"/>
                </a:cubicBezTo>
                <a:lnTo>
                  <a:pt x="2027583" y="18839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tailEnd type="triangle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84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 Graphing Square Root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00150"/>
            <a:ext cx="82296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algn="ctr"/>
            <a:r>
              <a:rPr lang="en-US" sz="2400" dirty="0"/>
              <a:t>Graph square root function.</a:t>
            </a:r>
          </a:p>
          <a:p>
            <a:pPr marL="0" indent="0" algn="ctr">
              <a:buNone/>
            </a:pPr>
            <a:r>
              <a:rPr lang="en-US" sz="2400" dirty="0"/>
              <a:t>•	Understand that a function from one set (called the domain) to another set (called the range) assigns to each element of the domain exactly one element of the range. </a:t>
            </a:r>
          </a:p>
          <a:p>
            <a:pPr marL="0" indent="0" algn="ctr">
              <a:buNone/>
            </a:pPr>
            <a:r>
              <a:rPr lang="en-US" sz="2400" dirty="0"/>
              <a:t>•	Use function notation, evaluate functions for inputs in their domains, and interpret statements that use function notation in terms of a context.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869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Graphing Square Root Functions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28600" y="1047750"/>
            <a:ext cx="86868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Applying Multiple Transformations</a:t>
            </a: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Sample Problem 3:  </a:t>
            </a:r>
            <a:r>
              <a:rPr lang="en-US" sz="2400" dirty="0"/>
              <a:t>Use the graph shown as a guide, write the equation and describe the transformation.</a:t>
            </a:r>
          </a:p>
          <a:p>
            <a:pPr marL="0" indent="0">
              <a:buNone/>
            </a:pPr>
            <a:r>
              <a:rPr lang="en-US" sz="2400" b="1" i="1" dirty="0"/>
              <a:t>a. </a:t>
            </a:r>
          </a:p>
        </p:txBody>
      </p:sp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152618" y="2476326"/>
            <a:ext cx="2326005" cy="2210436"/>
            <a:chOff x="169" y="6194"/>
            <a:chExt cx="4547" cy="4598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010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367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725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083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083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725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367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010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2441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798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156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51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51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156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2441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798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441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798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156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351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1010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367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725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2083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1010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1367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1725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2083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083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1725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1367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010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2441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798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3156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51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51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156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2441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2798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2441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2798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3156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351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351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3156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2441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798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1010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1367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1725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2083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2083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1725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1367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1010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2083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1725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1367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1010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351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156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2441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2798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387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4230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4230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87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87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4230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9" name="Rectangle 78"/>
            <p:cNvSpPr>
              <a:spLocks noChangeArrowheads="1"/>
            </p:cNvSpPr>
            <p:nvPr/>
          </p:nvSpPr>
          <p:spPr bwMode="auto">
            <a:xfrm>
              <a:off x="387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4230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4230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387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7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4230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4230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6" name="Rectangle 85"/>
            <p:cNvSpPr>
              <a:spLocks noChangeArrowheads="1"/>
            </p:cNvSpPr>
            <p:nvPr/>
          </p:nvSpPr>
          <p:spPr bwMode="auto">
            <a:xfrm>
              <a:off x="387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4230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387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29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65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65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2" name="Rectangle 91"/>
            <p:cNvSpPr>
              <a:spLocks noChangeArrowheads="1"/>
            </p:cNvSpPr>
            <p:nvPr/>
          </p:nvSpPr>
          <p:spPr bwMode="auto">
            <a:xfrm>
              <a:off x="29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29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4" name="Rectangle 93"/>
            <p:cNvSpPr>
              <a:spLocks noChangeArrowheads="1"/>
            </p:cNvSpPr>
            <p:nvPr/>
          </p:nvSpPr>
          <p:spPr bwMode="auto">
            <a:xfrm>
              <a:off x="65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29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65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65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29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9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0" name="Rectangle 99"/>
            <p:cNvSpPr>
              <a:spLocks noChangeArrowheads="1"/>
            </p:cNvSpPr>
            <p:nvPr/>
          </p:nvSpPr>
          <p:spPr bwMode="auto">
            <a:xfrm>
              <a:off x="65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65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29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3" name="Rectangle 102"/>
            <p:cNvSpPr>
              <a:spLocks noChangeArrowheads="1"/>
            </p:cNvSpPr>
            <p:nvPr/>
          </p:nvSpPr>
          <p:spPr bwMode="auto">
            <a:xfrm>
              <a:off x="65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4" name="Rectangle 103"/>
            <p:cNvSpPr>
              <a:spLocks noChangeArrowheads="1"/>
            </p:cNvSpPr>
            <p:nvPr/>
          </p:nvSpPr>
          <p:spPr bwMode="auto">
            <a:xfrm>
              <a:off x="29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05" name="Line 99"/>
            <p:cNvCxnSpPr/>
            <p:nvPr/>
          </p:nvCxnSpPr>
          <p:spPr bwMode="auto">
            <a:xfrm flipH="1">
              <a:off x="169" y="8487"/>
              <a:ext cx="454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2083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7" name="Rectangle 106"/>
            <p:cNvSpPr>
              <a:spLocks noChangeArrowheads="1"/>
            </p:cNvSpPr>
            <p:nvPr/>
          </p:nvSpPr>
          <p:spPr bwMode="auto">
            <a:xfrm>
              <a:off x="1725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8" name="Rectangle 107"/>
            <p:cNvSpPr>
              <a:spLocks noChangeArrowheads="1"/>
            </p:cNvSpPr>
            <p:nvPr/>
          </p:nvSpPr>
          <p:spPr bwMode="auto">
            <a:xfrm>
              <a:off x="1367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9" name="Rectangle 108"/>
            <p:cNvSpPr>
              <a:spLocks noChangeArrowheads="1"/>
            </p:cNvSpPr>
            <p:nvPr/>
          </p:nvSpPr>
          <p:spPr bwMode="auto">
            <a:xfrm>
              <a:off x="1010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351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3156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2" name="Rectangle 111"/>
            <p:cNvSpPr>
              <a:spLocks noChangeArrowheads="1"/>
            </p:cNvSpPr>
            <p:nvPr/>
          </p:nvSpPr>
          <p:spPr bwMode="auto">
            <a:xfrm>
              <a:off x="2441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3" name="Rectangle 112"/>
            <p:cNvSpPr>
              <a:spLocks noChangeArrowheads="1"/>
            </p:cNvSpPr>
            <p:nvPr/>
          </p:nvSpPr>
          <p:spPr bwMode="auto">
            <a:xfrm>
              <a:off x="2798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4" name="Rectangle 113"/>
            <p:cNvSpPr>
              <a:spLocks noChangeArrowheads="1"/>
            </p:cNvSpPr>
            <p:nvPr/>
          </p:nvSpPr>
          <p:spPr bwMode="auto">
            <a:xfrm>
              <a:off x="2441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5" name="Rectangle 114"/>
            <p:cNvSpPr>
              <a:spLocks noChangeArrowheads="1"/>
            </p:cNvSpPr>
            <p:nvPr/>
          </p:nvSpPr>
          <p:spPr bwMode="auto">
            <a:xfrm>
              <a:off x="2798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3156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351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1010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1367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1725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1" name="Rectangle 120"/>
            <p:cNvSpPr>
              <a:spLocks noChangeArrowheads="1"/>
            </p:cNvSpPr>
            <p:nvPr/>
          </p:nvSpPr>
          <p:spPr bwMode="auto">
            <a:xfrm>
              <a:off x="2083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2" name="Rectangle 121"/>
            <p:cNvSpPr>
              <a:spLocks noChangeArrowheads="1"/>
            </p:cNvSpPr>
            <p:nvPr/>
          </p:nvSpPr>
          <p:spPr bwMode="auto">
            <a:xfrm>
              <a:off x="4230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387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387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4230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>
              <a:spLocks noChangeArrowheads="1"/>
            </p:cNvSpPr>
            <p:nvPr/>
          </p:nvSpPr>
          <p:spPr bwMode="auto">
            <a:xfrm>
              <a:off x="65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7" name="Rectangle 126"/>
            <p:cNvSpPr>
              <a:spLocks noChangeArrowheads="1"/>
            </p:cNvSpPr>
            <p:nvPr/>
          </p:nvSpPr>
          <p:spPr bwMode="auto">
            <a:xfrm>
              <a:off x="29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8" name="Rectangle 127"/>
            <p:cNvSpPr>
              <a:spLocks noChangeArrowheads="1"/>
            </p:cNvSpPr>
            <p:nvPr/>
          </p:nvSpPr>
          <p:spPr bwMode="auto">
            <a:xfrm>
              <a:off x="29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65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>
              <a:spLocks noChangeArrowheads="1"/>
            </p:cNvSpPr>
            <p:nvPr/>
          </p:nvSpPr>
          <p:spPr bwMode="auto">
            <a:xfrm>
              <a:off x="2083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1" name="Rectangle 130"/>
            <p:cNvSpPr>
              <a:spLocks noChangeArrowheads="1"/>
            </p:cNvSpPr>
            <p:nvPr/>
          </p:nvSpPr>
          <p:spPr bwMode="auto">
            <a:xfrm>
              <a:off x="1725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>
              <a:spLocks noChangeArrowheads="1"/>
            </p:cNvSpPr>
            <p:nvPr/>
          </p:nvSpPr>
          <p:spPr bwMode="auto">
            <a:xfrm>
              <a:off x="1367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>
              <a:spLocks noChangeArrowheads="1"/>
            </p:cNvSpPr>
            <p:nvPr/>
          </p:nvSpPr>
          <p:spPr bwMode="auto">
            <a:xfrm>
              <a:off x="1010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>
              <a:spLocks noChangeArrowheads="1"/>
            </p:cNvSpPr>
            <p:nvPr/>
          </p:nvSpPr>
          <p:spPr bwMode="auto">
            <a:xfrm>
              <a:off x="351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3156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>
              <a:spLocks noChangeArrowheads="1"/>
            </p:cNvSpPr>
            <p:nvPr/>
          </p:nvSpPr>
          <p:spPr bwMode="auto">
            <a:xfrm>
              <a:off x="2441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>
              <a:spLocks noChangeArrowheads="1"/>
            </p:cNvSpPr>
            <p:nvPr/>
          </p:nvSpPr>
          <p:spPr bwMode="auto">
            <a:xfrm>
              <a:off x="2798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>
              <a:spLocks noChangeArrowheads="1"/>
            </p:cNvSpPr>
            <p:nvPr/>
          </p:nvSpPr>
          <p:spPr bwMode="auto">
            <a:xfrm>
              <a:off x="2441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>
              <a:spLocks noChangeArrowheads="1"/>
            </p:cNvSpPr>
            <p:nvPr/>
          </p:nvSpPr>
          <p:spPr bwMode="auto">
            <a:xfrm>
              <a:off x="2798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0" name="Rectangle 139"/>
            <p:cNvSpPr>
              <a:spLocks noChangeArrowheads="1"/>
            </p:cNvSpPr>
            <p:nvPr/>
          </p:nvSpPr>
          <p:spPr bwMode="auto">
            <a:xfrm>
              <a:off x="3156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1" name="Rectangle 140"/>
            <p:cNvSpPr>
              <a:spLocks noChangeArrowheads="1"/>
            </p:cNvSpPr>
            <p:nvPr/>
          </p:nvSpPr>
          <p:spPr bwMode="auto">
            <a:xfrm>
              <a:off x="351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2" name="Rectangle 141"/>
            <p:cNvSpPr>
              <a:spLocks noChangeArrowheads="1"/>
            </p:cNvSpPr>
            <p:nvPr/>
          </p:nvSpPr>
          <p:spPr bwMode="auto">
            <a:xfrm>
              <a:off x="1010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3" name="Rectangle 142"/>
            <p:cNvSpPr>
              <a:spLocks noChangeArrowheads="1"/>
            </p:cNvSpPr>
            <p:nvPr/>
          </p:nvSpPr>
          <p:spPr bwMode="auto">
            <a:xfrm>
              <a:off x="1367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4" name="Rectangle 143"/>
            <p:cNvSpPr>
              <a:spLocks noChangeArrowheads="1"/>
            </p:cNvSpPr>
            <p:nvPr/>
          </p:nvSpPr>
          <p:spPr bwMode="auto">
            <a:xfrm>
              <a:off x="1725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2083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6" name="Rectangle 145"/>
            <p:cNvSpPr>
              <a:spLocks noChangeArrowheads="1"/>
            </p:cNvSpPr>
            <p:nvPr/>
          </p:nvSpPr>
          <p:spPr bwMode="auto">
            <a:xfrm>
              <a:off x="4230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7" name="Rectangle 146"/>
            <p:cNvSpPr>
              <a:spLocks noChangeArrowheads="1"/>
            </p:cNvSpPr>
            <p:nvPr/>
          </p:nvSpPr>
          <p:spPr bwMode="auto">
            <a:xfrm>
              <a:off x="387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8" name="Rectangle 147"/>
            <p:cNvSpPr>
              <a:spLocks noChangeArrowheads="1"/>
            </p:cNvSpPr>
            <p:nvPr/>
          </p:nvSpPr>
          <p:spPr bwMode="auto">
            <a:xfrm>
              <a:off x="387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9" name="Rectangle 148"/>
            <p:cNvSpPr>
              <a:spLocks noChangeArrowheads="1"/>
            </p:cNvSpPr>
            <p:nvPr/>
          </p:nvSpPr>
          <p:spPr bwMode="auto">
            <a:xfrm>
              <a:off x="4230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0" name="Rectangle 149"/>
            <p:cNvSpPr>
              <a:spLocks noChangeArrowheads="1"/>
            </p:cNvSpPr>
            <p:nvPr/>
          </p:nvSpPr>
          <p:spPr bwMode="auto">
            <a:xfrm>
              <a:off x="65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29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2" name="Rectangle 151"/>
            <p:cNvSpPr>
              <a:spLocks noChangeArrowheads="1"/>
            </p:cNvSpPr>
            <p:nvPr/>
          </p:nvSpPr>
          <p:spPr bwMode="auto">
            <a:xfrm>
              <a:off x="29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65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54" name="Line 148"/>
            <p:cNvCxnSpPr/>
            <p:nvPr/>
          </p:nvCxnSpPr>
          <p:spPr bwMode="auto">
            <a:xfrm>
              <a:off x="2441" y="6194"/>
              <a:ext cx="0" cy="459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5" name="Freeform 154"/>
          <p:cNvSpPr/>
          <p:nvPr/>
        </p:nvSpPr>
        <p:spPr>
          <a:xfrm>
            <a:off x="2315620" y="3148638"/>
            <a:ext cx="1164590" cy="436880"/>
          </a:xfrm>
          <a:custGeom>
            <a:avLst/>
            <a:gdLst>
              <a:gd name="connsiteX0" fmla="*/ 0 w 2112153"/>
              <a:gd name="connsiteY0" fmla="*/ 694700 h 694700"/>
              <a:gd name="connsiteX1" fmla="*/ 230588 w 2112153"/>
              <a:gd name="connsiteY1" fmla="*/ 472064 h 694700"/>
              <a:gd name="connsiteX2" fmla="*/ 922352 w 2112153"/>
              <a:gd name="connsiteY2" fmla="*/ 233524 h 694700"/>
              <a:gd name="connsiteX3" fmla="*/ 2027583 w 2112153"/>
              <a:gd name="connsiteY3" fmla="*/ 18839 h 694700"/>
              <a:gd name="connsiteX4" fmla="*/ 2035534 w 2112153"/>
              <a:gd name="connsiteY4" fmla="*/ 10888 h 694700"/>
              <a:gd name="connsiteX5" fmla="*/ 2027583 w 2112153"/>
              <a:gd name="connsiteY5" fmla="*/ 18839 h 69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53" h="694700">
                <a:moveTo>
                  <a:pt x="0" y="694700"/>
                </a:moveTo>
                <a:cubicBezTo>
                  <a:pt x="38431" y="621813"/>
                  <a:pt x="76863" y="548927"/>
                  <a:pt x="230588" y="472064"/>
                </a:cubicBezTo>
                <a:cubicBezTo>
                  <a:pt x="384313" y="395201"/>
                  <a:pt x="622853" y="309062"/>
                  <a:pt x="922352" y="233524"/>
                </a:cubicBezTo>
                <a:cubicBezTo>
                  <a:pt x="1221851" y="157986"/>
                  <a:pt x="1842053" y="55945"/>
                  <a:pt x="2027583" y="18839"/>
                </a:cubicBezTo>
                <a:cubicBezTo>
                  <a:pt x="2213113" y="-18267"/>
                  <a:pt x="2035534" y="10888"/>
                  <a:pt x="2035534" y="10888"/>
                </a:cubicBezTo>
                <a:lnTo>
                  <a:pt x="2027583" y="18839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tailEnd type="triangle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1582829" y="2698405"/>
            <a:ext cx="1864995" cy="556260"/>
          </a:xfrm>
          <a:custGeom>
            <a:avLst/>
            <a:gdLst>
              <a:gd name="connsiteX0" fmla="*/ 0 w 2112153"/>
              <a:gd name="connsiteY0" fmla="*/ 694700 h 694700"/>
              <a:gd name="connsiteX1" fmla="*/ 230588 w 2112153"/>
              <a:gd name="connsiteY1" fmla="*/ 472064 h 694700"/>
              <a:gd name="connsiteX2" fmla="*/ 922352 w 2112153"/>
              <a:gd name="connsiteY2" fmla="*/ 233524 h 694700"/>
              <a:gd name="connsiteX3" fmla="*/ 2027583 w 2112153"/>
              <a:gd name="connsiteY3" fmla="*/ 18839 h 694700"/>
              <a:gd name="connsiteX4" fmla="*/ 2035534 w 2112153"/>
              <a:gd name="connsiteY4" fmla="*/ 10888 h 694700"/>
              <a:gd name="connsiteX5" fmla="*/ 2027583 w 2112153"/>
              <a:gd name="connsiteY5" fmla="*/ 18839 h 69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53" h="694700">
                <a:moveTo>
                  <a:pt x="0" y="694700"/>
                </a:moveTo>
                <a:cubicBezTo>
                  <a:pt x="38431" y="621813"/>
                  <a:pt x="76863" y="548927"/>
                  <a:pt x="230588" y="472064"/>
                </a:cubicBezTo>
                <a:cubicBezTo>
                  <a:pt x="384313" y="395201"/>
                  <a:pt x="622853" y="309062"/>
                  <a:pt x="922352" y="233524"/>
                </a:cubicBezTo>
                <a:cubicBezTo>
                  <a:pt x="1221851" y="157986"/>
                  <a:pt x="1842053" y="55945"/>
                  <a:pt x="2027583" y="18839"/>
                </a:cubicBezTo>
                <a:cubicBezTo>
                  <a:pt x="2213113" y="-18267"/>
                  <a:pt x="2035534" y="10888"/>
                  <a:pt x="2035534" y="10888"/>
                </a:cubicBezTo>
                <a:lnTo>
                  <a:pt x="2027583" y="18839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tailEnd type="triangle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724400" y="2432657"/>
                <a:ext cx="2183739" cy="3926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/>
                  <a:t> 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𝒈</m:t>
                    </m:r>
                    <m:d>
                      <m:d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  <m:r>
                          <a:rPr lang="en-US" b="1" i="1">
                            <a:latin typeface="Cambria Math"/>
                          </a:rPr>
                          <m:t>+</m:t>
                        </m:r>
                        <m:r>
                          <a:rPr lang="en-US" b="1" i="1">
                            <a:latin typeface="Cambria Math"/>
                          </a:rPr>
                          <m:t>𝟒</m:t>
                        </m:r>
                      </m:e>
                    </m:rad>
                    <m:r>
                      <a:rPr lang="en-US" b="1" i="1">
                        <a:latin typeface="Cambria Math"/>
                      </a:rPr>
                      <m:t>+</m:t>
                    </m:r>
                    <m:r>
                      <a:rPr lang="en-US" b="1" i="1">
                        <a:latin typeface="Cambria Math"/>
                      </a:rPr>
                      <m:t>𝟐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2432657"/>
                <a:ext cx="2183739" cy="392608"/>
              </a:xfrm>
              <a:prstGeom prst="rect">
                <a:avLst/>
              </a:prstGeom>
              <a:blipFill rotWithShape="1">
                <a:blip r:embed="rId3"/>
                <a:stretch>
                  <a:fillRect l="-2235" t="-1563" r="-3911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038600" y="3069999"/>
                <a:ext cx="3648563" cy="6513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The parent function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dirty="0"/>
                  <a:t> </a:t>
                </a:r>
              </a:p>
              <a:p>
                <a:r>
                  <a:rPr lang="en-US" dirty="0"/>
                  <a:t>translates 4 units left and  2 units  up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3069999"/>
                <a:ext cx="3648563" cy="651397"/>
              </a:xfrm>
              <a:prstGeom prst="rect">
                <a:avLst/>
              </a:prstGeom>
              <a:blipFill rotWithShape="1">
                <a:blip r:embed="rId4"/>
                <a:stretch>
                  <a:fillRect l="-1505" t="-3774" r="-2174" b="-150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" name="Rectangle 156"/>
          <p:cNvSpPr/>
          <p:nvPr/>
        </p:nvSpPr>
        <p:spPr>
          <a:xfrm>
            <a:off x="2867078" y="2384551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593333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Graphing Square Root Functions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28600" y="1047750"/>
            <a:ext cx="86868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Applying Multiple Transformations</a:t>
            </a: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Sample Problem 3:  </a:t>
            </a:r>
            <a:r>
              <a:rPr lang="en-US" sz="2400" dirty="0"/>
              <a:t>Use the graph shown as a guide, write the equation and describe the transformation.</a:t>
            </a:r>
          </a:p>
          <a:p>
            <a:pPr marL="0" indent="0">
              <a:buNone/>
            </a:pPr>
            <a:r>
              <a:rPr lang="en-US" sz="2400" b="1" i="1" dirty="0"/>
              <a:t>b. </a:t>
            </a:r>
          </a:p>
        </p:txBody>
      </p:sp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152618" y="2476326"/>
            <a:ext cx="2326005" cy="2210436"/>
            <a:chOff x="169" y="6194"/>
            <a:chExt cx="4547" cy="4598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010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367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725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083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083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725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367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010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2441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798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156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51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51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156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2441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798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441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798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156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351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1010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367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725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2083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1010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1367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1725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2083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083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1725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1367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010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2441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798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3156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51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51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156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2441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2798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2441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2798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3156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351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351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3156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2441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798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1010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1367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1725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2083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2083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1725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1367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1010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2083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1725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1367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1010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351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156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2441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2798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387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4230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4230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87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87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4230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9" name="Rectangle 78"/>
            <p:cNvSpPr>
              <a:spLocks noChangeArrowheads="1"/>
            </p:cNvSpPr>
            <p:nvPr/>
          </p:nvSpPr>
          <p:spPr bwMode="auto">
            <a:xfrm>
              <a:off x="387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4230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4230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387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7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4230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4230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6" name="Rectangle 85"/>
            <p:cNvSpPr>
              <a:spLocks noChangeArrowheads="1"/>
            </p:cNvSpPr>
            <p:nvPr/>
          </p:nvSpPr>
          <p:spPr bwMode="auto">
            <a:xfrm>
              <a:off x="387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4230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387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29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65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65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2" name="Rectangle 91"/>
            <p:cNvSpPr>
              <a:spLocks noChangeArrowheads="1"/>
            </p:cNvSpPr>
            <p:nvPr/>
          </p:nvSpPr>
          <p:spPr bwMode="auto">
            <a:xfrm>
              <a:off x="29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29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4" name="Rectangle 93"/>
            <p:cNvSpPr>
              <a:spLocks noChangeArrowheads="1"/>
            </p:cNvSpPr>
            <p:nvPr/>
          </p:nvSpPr>
          <p:spPr bwMode="auto">
            <a:xfrm>
              <a:off x="65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29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65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65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29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9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0" name="Rectangle 99"/>
            <p:cNvSpPr>
              <a:spLocks noChangeArrowheads="1"/>
            </p:cNvSpPr>
            <p:nvPr/>
          </p:nvSpPr>
          <p:spPr bwMode="auto">
            <a:xfrm>
              <a:off x="65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65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29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3" name="Rectangle 102"/>
            <p:cNvSpPr>
              <a:spLocks noChangeArrowheads="1"/>
            </p:cNvSpPr>
            <p:nvPr/>
          </p:nvSpPr>
          <p:spPr bwMode="auto">
            <a:xfrm>
              <a:off x="65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4" name="Rectangle 103"/>
            <p:cNvSpPr>
              <a:spLocks noChangeArrowheads="1"/>
            </p:cNvSpPr>
            <p:nvPr/>
          </p:nvSpPr>
          <p:spPr bwMode="auto">
            <a:xfrm>
              <a:off x="29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05" name="Line 99"/>
            <p:cNvCxnSpPr/>
            <p:nvPr/>
          </p:nvCxnSpPr>
          <p:spPr bwMode="auto">
            <a:xfrm flipH="1">
              <a:off x="169" y="8487"/>
              <a:ext cx="454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2083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7" name="Rectangle 106"/>
            <p:cNvSpPr>
              <a:spLocks noChangeArrowheads="1"/>
            </p:cNvSpPr>
            <p:nvPr/>
          </p:nvSpPr>
          <p:spPr bwMode="auto">
            <a:xfrm>
              <a:off x="1725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8" name="Rectangle 107"/>
            <p:cNvSpPr>
              <a:spLocks noChangeArrowheads="1"/>
            </p:cNvSpPr>
            <p:nvPr/>
          </p:nvSpPr>
          <p:spPr bwMode="auto">
            <a:xfrm>
              <a:off x="1367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9" name="Rectangle 108"/>
            <p:cNvSpPr>
              <a:spLocks noChangeArrowheads="1"/>
            </p:cNvSpPr>
            <p:nvPr/>
          </p:nvSpPr>
          <p:spPr bwMode="auto">
            <a:xfrm>
              <a:off x="1010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351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3156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2" name="Rectangle 111"/>
            <p:cNvSpPr>
              <a:spLocks noChangeArrowheads="1"/>
            </p:cNvSpPr>
            <p:nvPr/>
          </p:nvSpPr>
          <p:spPr bwMode="auto">
            <a:xfrm>
              <a:off x="2441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3" name="Rectangle 112"/>
            <p:cNvSpPr>
              <a:spLocks noChangeArrowheads="1"/>
            </p:cNvSpPr>
            <p:nvPr/>
          </p:nvSpPr>
          <p:spPr bwMode="auto">
            <a:xfrm>
              <a:off x="2798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4" name="Rectangle 113"/>
            <p:cNvSpPr>
              <a:spLocks noChangeArrowheads="1"/>
            </p:cNvSpPr>
            <p:nvPr/>
          </p:nvSpPr>
          <p:spPr bwMode="auto">
            <a:xfrm>
              <a:off x="2441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5" name="Rectangle 114"/>
            <p:cNvSpPr>
              <a:spLocks noChangeArrowheads="1"/>
            </p:cNvSpPr>
            <p:nvPr/>
          </p:nvSpPr>
          <p:spPr bwMode="auto">
            <a:xfrm>
              <a:off x="2798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3156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351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1010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1367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1725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1" name="Rectangle 120"/>
            <p:cNvSpPr>
              <a:spLocks noChangeArrowheads="1"/>
            </p:cNvSpPr>
            <p:nvPr/>
          </p:nvSpPr>
          <p:spPr bwMode="auto">
            <a:xfrm>
              <a:off x="2083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2" name="Rectangle 121"/>
            <p:cNvSpPr>
              <a:spLocks noChangeArrowheads="1"/>
            </p:cNvSpPr>
            <p:nvPr/>
          </p:nvSpPr>
          <p:spPr bwMode="auto">
            <a:xfrm>
              <a:off x="4230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387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387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4230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>
              <a:spLocks noChangeArrowheads="1"/>
            </p:cNvSpPr>
            <p:nvPr/>
          </p:nvSpPr>
          <p:spPr bwMode="auto">
            <a:xfrm>
              <a:off x="65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7" name="Rectangle 126"/>
            <p:cNvSpPr>
              <a:spLocks noChangeArrowheads="1"/>
            </p:cNvSpPr>
            <p:nvPr/>
          </p:nvSpPr>
          <p:spPr bwMode="auto">
            <a:xfrm>
              <a:off x="29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8" name="Rectangle 127"/>
            <p:cNvSpPr>
              <a:spLocks noChangeArrowheads="1"/>
            </p:cNvSpPr>
            <p:nvPr/>
          </p:nvSpPr>
          <p:spPr bwMode="auto">
            <a:xfrm>
              <a:off x="29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65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>
              <a:spLocks noChangeArrowheads="1"/>
            </p:cNvSpPr>
            <p:nvPr/>
          </p:nvSpPr>
          <p:spPr bwMode="auto">
            <a:xfrm>
              <a:off x="2083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1" name="Rectangle 130"/>
            <p:cNvSpPr>
              <a:spLocks noChangeArrowheads="1"/>
            </p:cNvSpPr>
            <p:nvPr/>
          </p:nvSpPr>
          <p:spPr bwMode="auto">
            <a:xfrm>
              <a:off x="1725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>
              <a:spLocks noChangeArrowheads="1"/>
            </p:cNvSpPr>
            <p:nvPr/>
          </p:nvSpPr>
          <p:spPr bwMode="auto">
            <a:xfrm>
              <a:off x="1367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>
              <a:spLocks noChangeArrowheads="1"/>
            </p:cNvSpPr>
            <p:nvPr/>
          </p:nvSpPr>
          <p:spPr bwMode="auto">
            <a:xfrm>
              <a:off x="1010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>
              <a:spLocks noChangeArrowheads="1"/>
            </p:cNvSpPr>
            <p:nvPr/>
          </p:nvSpPr>
          <p:spPr bwMode="auto">
            <a:xfrm>
              <a:off x="351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3156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>
              <a:spLocks noChangeArrowheads="1"/>
            </p:cNvSpPr>
            <p:nvPr/>
          </p:nvSpPr>
          <p:spPr bwMode="auto">
            <a:xfrm>
              <a:off x="2441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>
              <a:spLocks noChangeArrowheads="1"/>
            </p:cNvSpPr>
            <p:nvPr/>
          </p:nvSpPr>
          <p:spPr bwMode="auto">
            <a:xfrm>
              <a:off x="2798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>
              <a:spLocks noChangeArrowheads="1"/>
            </p:cNvSpPr>
            <p:nvPr/>
          </p:nvSpPr>
          <p:spPr bwMode="auto">
            <a:xfrm>
              <a:off x="2441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>
              <a:spLocks noChangeArrowheads="1"/>
            </p:cNvSpPr>
            <p:nvPr/>
          </p:nvSpPr>
          <p:spPr bwMode="auto">
            <a:xfrm>
              <a:off x="2798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0" name="Rectangle 139"/>
            <p:cNvSpPr>
              <a:spLocks noChangeArrowheads="1"/>
            </p:cNvSpPr>
            <p:nvPr/>
          </p:nvSpPr>
          <p:spPr bwMode="auto">
            <a:xfrm>
              <a:off x="3156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1" name="Rectangle 140"/>
            <p:cNvSpPr>
              <a:spLocks noChangeArrowheads="1"/>
            </p:cNvSpPr>
            <p:nvPr/>
          </p:nvSpPr>
          <p:spPr bwMode="auto">
            <a:xfrm>
              <a:off x="351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2" name="Rectangle 141"/>
            <p:cNvSpPr>
              <a:spLocks noChangeArrowheads="1"/>
            </p:cNvSpPr>
            <p:nvPr/>
          </p:nvSpPr>
          <p:spPr bwMode="auto">
            <a:xfrm>
              <a:off x="1010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3" name="Rectangle 142"/>
            <p:cNvSpPr>
              <a:spLocks noChangeArrowheads="1"/>
            </p:cNvSpPr>
            <p:nvPr/>
          </p:nvSpPr>
          <p:spPr bwMode="auto">
            <a:xfrm>
              <a:off x="1367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4" name="Rectangle 143"/>
            <p:cNvSpPr>
              <a:spLocks noChangeArrowheads="1"/>
            </p:cNvSpPr>
            <p:nvPr/>
          </p:nvSpPr>
          <p:spPr bwMode="auto">
            <a:xfrm>
              <a:off x="1725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2083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6" name="Rectangle 145"/>
            <p:cNvSpPr>
              <a:spLocks noChangeArrowheads="1"/>
            </p:cNvSpPr>
            <p:nvPr/>
          </p:nvSpPr>
          <p:spPr bwMode="auto">
            <a:xfrm>
              <a:off x="4230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7" name="Rectangle 146"/>
            <p:cNvSpPr>
              <a:spLocks noChangeArrowheads="1"/>
            </p:cNvSpPr>
            <p:nvPr/>
          </p:nvSpPr>
          <p:spPr bwMode="auto">
            <a:xfrm>
              <a:off x="387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8" name="Rectangle 147"/>
            <p:cNvSpPr>
              <a:spLocks noChangeArrowheads="1"/>
            </p:cNvSpPr>
            <p:nvPr/>
          </p:nvSpPr>
          <p:spPr bwMode="auto">
            <a:xfrm>
              <a:off x="387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9" name="Rectangle 148"/>
            <p:cNvSpPr>
              <a:spLocks noChangeArrowheads="1"/>
            </p:cNvSpPr>
            <p:nvPr/>
          </p:nvSpPr>
          <p:spPr bwMode="auto">
            <a:xfrm>
              <a:off x="4230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0" name="Rectangle 149"/>
            <p:cNvSpPr>
              <a:spLocks noChangeArrowheads="1"/>
            </p:cNvSpPr>
            <p:nvPr/>
          </p:nvSpPr>
          <p:spPr bwMode="auto">
            <a:xfrm>
              <a:off x="65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29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2" name="Rectangle 151"/>
            <p:cNvSpPr>
              <a:spLocks noChangeArrowheads="1"/>
            </p:cNvSpPr>
            <p:nvPr/>
          </p:nvSpPr>
          <p:spPr bwMode="auto">
            <a:xfrm>
              <a:off x="29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65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54" name="Line 148"/>
            <p:cNvCxnSpPr/>
            <p:nvPr/>
          </p:nvCxnSpPr>
          <p:spPr bwMode="auto">
            <a:xfrm>
              <a:off x="2441" y="6194"/>
              <a:ext cx="0" cy="459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5" name="Freeform 154"/>
          <p:cNvSpPr/>
          <p:nvPr/>
        </p:nvSpPr>
        <p:spPr>
          <a:xfrm>
            <a:off x="2315620" y="3148638"/>
            <a:ext cx="1164590" cy="436880"/>
          </a:xfrm>
          <a:custGeom>
            <a:avLst/>
            <a:gdLst>
              <a:gd name="connsiteX0" fmla="*/ 0 w 2112153"/>
              <a:gd name="connsiteY0" fmla="*/ 694700 h 694700"/>
              <a:gd name="connsiteX1" fmla="*/ 230588 w 2112153"/>
              <a:gd name="connsiteY1" fmla="*/ 472064 h 694700"/>
              <a:gd name="connsiteX2" fmla="*/ 922352 w 2112153"/>
              <a:gd name="connsiteY2" fmla="*/ 233524 h 694700"/>
              <a:gd name="connsiteX3" fmla="*/ 2027583 w 2112153"/>
              <a:gd name="connsiteY3" fmla="*/ 18839 h 694700"/>
              <a:gd name="connsiteX4" fmla="*/ 2035534 w 2112153"/>
              <a:gd name="connsiteY4" fmla="*/ 10888 h 694700"/>
              <a:gd name="connsiteX5" fmla="*/ 2027583 w 2112153"/>
              <a:gd name="connsiteY5" fmla="*/ 18839 h 69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53" h="694700">
                <a:moveTo>
                  <a:pt x="0" y="694700"/>
                </a:moveTo>
                <a:cubicBezTo>
                  <a:pt x="38431" y="621813"/>
                  <a:pt x="76863" y="548927"/>
                  <a:pt x="230588" y="472064"/>
                </a:cubicBezTo>
                <a:cubicBezTo>
                  <a:pt x="384313" y="395201"/>
                  <a:pt x="622853" y="309062"/>
                  <a:pt x="922352" y="233524"/>
                </a:cubicBezTo>
                <a:cubicBezTo>
                  <a:pt x="1221851" y="157986"/>
                  <a:pt x="1842053" y="55945"/>
                  <a:pt x="2027583" y="18839"/>
                </a:cubicBezTo>
                <a:cubicBezTo>
                  <a:pt x="2213113" y="-18267"/>
                  <a:pt x="2035534" y="10888"/>
                  <a:pt x="2035534" y="10888"/>
                </a:cubicBezTo>
                <a:lnTo>
                  <a:pt x="2027583" y="18839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tailEnd type="triangle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2498500" y="3320743"/>
            <a:ext cx="981710" cy="452755"/>
          </a:xfrm>
          <a:custGeom>
            <a:avLst/>
            <a:gdLst>
              <a:gd name="connsiteX0" fmla="*/ 0 w 1351722"/>
              <a:gd name="connsiteY0" fmla="*/ 564543 h 564543"/>
              <a:gd name="connsiteX1" fmla="*/ 230588 w 1351722"/>
              <a:gd name="connsiteY1" fmla="*/ 333955 h 564543"/>
              <a:gd name="connsiteX2" fmla="*/ 922351 w 1351722"/>
              <a:gd name="connsiteY2" fmla="*/ 127221 h 564543"/>
              <a:gd name="connsiteX3" fmla="*/ 1351722 w 1351722"/>
              <a:gd name="connsiteY3" fmla="*/ 0 h 56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722" h="564543">
                <a:moveTo>
                  <a:pt x="0" y="564543"/>
                </a:moveTo>
                <a:cubicBezTo>
                  <a:pt x="38431" y="485692"/>
                  <a:pt x="76863" y="406842"/>
                  <a:pt x="230588" y="333955"/>
                </a:cubicBezTo>
                <a:cubicBezTo>
                  <a:pt x="384313" y="261068"/>
                  <a:pt x="922351" y="127221"/>
                  <a:pt x="922351" y="127221"/>
                </a:cubicBezTo>
                <a:lnTo>
                  <a:pt x="1351722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tailEnd type="stealth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739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Graphing Square Root Functions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28600" y="1047750"/>
            <a:ext cx="86868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Applying Multiple Transformations</a:t>
            </a: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Sample Problem 3:  </a:t>
            </a:r>
            <a:r>
              <a:rPr lang="en-US" sz="2400" dirty="0"/>
              <a:t>Use the graph shown as a guide, write the equation and describe the transformation.</a:t>
            </a:r>
          </a:p>
          <a:p>
            <a:pPr marL="0" indent="0">
              <a:buNone/>
            </a:pPr>
            <a:r>
              <a:rPr lang="en-US" sz="2400" b="1" i="1" dirty="0"/>
              <a:t>b. </a:t>
            </a:r>
          </a:p>
        </p:txBody>
      </p:sp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152618" y="2476326"/>
            <a:ext cx="2326005" cy="2210436"/>
            <a:chOff x="169" y="6194"/>
            <a:chExt cx="4547" cy="4598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010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367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725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083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083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725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367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010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2441" y="7772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798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156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51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51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156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2441" y="7413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798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441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798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156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351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1010" y="7056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367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725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2083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1010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1367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1725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2083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083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1725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1367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010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2441" y="8487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798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3156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51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51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156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2441" y="8129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2798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2441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2798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3156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351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351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3156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2441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798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1010" y="920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1367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1725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2083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2083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1725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1367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1010" y="8845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2083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1725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1367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1010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351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156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2441" y="9560"/>
              <a:ext cx="357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2798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387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4230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4230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87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87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4230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9" name="Rectangle 78"/>
            <p:cNvSpPr>
              <a:spLocks noChangeArrowheads="1"/>
            </p:cNvSpPr>
            <p:nvPr/>
          </p:nvSpPr>
          <p:spPr bwMode="auto">
            <a:xfrm>
              <a:off x="387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4230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4230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387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7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4230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4230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6" name="Rectangle 85"/>
            <p:cNvSpPr>
              <a:spLocks noChangeArrowheads="1"/>
            </p:cNvSpPr>
            <p:nvPr/>
          </p:nvSpPr>
          <p:spPr bwMode="auto">
            <a:xfrm>
              <a:off x="387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4230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387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294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652" y="7772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652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2" name="Rectangle 91"/>
            <p:cNvSpPr>
              <a:spLocks noChangeArrowheads="1"/>
            </p:cNvSpPr>
            <p:nvPr/>
          </p:nvSpPr>
          <p:spPr bwMode="auto">
            <a:xfrm>
              <a:off x="294" y="7413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294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4" name="Rectangle 93"/>
            <p:cNvSpPr>
              <a:spLocks noChangeArrowheads="1"/>
            </p:cNvSpPr>
            <p:nvPr/>
          </p:nvSpPr>
          <p:spPr bwMode="auto">
            <a:xfrm>
              <a:off x="652" y="7056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294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652" y="8487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652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294" y="8129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94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0" name="Rectangle 99"/>
            <p:cNvSpPr>
              <a:spLocks noChangeArrowheads="1"/>
            </p:cNvSpPr>
            <p:nvPr/>
          </p:nvSpPr>
          <p:spPr bwMode="auto">
            <a:xfrm>
              <a:off x="652" y="920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652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294" y="8845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3" name="Rectangle 102"/>
            <p:cNvSpPr>
              <a:spLocks noChangeArrowheads="1"/>
            </p:cNvSpPr>
            <p:nvPr/>
          </p:nvSpPr>
          <p:spPr bwMode="auto">
            <a:xfrm>
              <a:off x="652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4" name="Rectangle 103"/>
            <p:cNvSpPr>
              <a:spLocks noChangeArrowheads="1"/>
            </p:cNvSpPr>
            <p:nvPr/>
          </p:nvSpPr>
          <p:spPr bwMode="auto">
            <a:xfrm>
              <a:off x="294" y="9560"/>
              <a:ext cx="358" cy="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05" name="Line 99"/>
            <p:cNvCxnSpPr/>
            <p:nvPr/>
          </p:nvCxnSpPr>
          <p:spPr bwMode="auto">
            <a:xfrm flipH="1">
              <a:off x="169" y="8487"/>
              <a:ext cx="454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2083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7" name="Rectangle 106"/>
            <p:cNvSpPr>
              <a:spLocks noChangeArrowheads="1"/>
            </p:cNvSpPr>
            <p:nvPr/>
          </p:nvSpPr>
          <p:spPr bwMode="auto">
            <a:xfrm>
              <a:off x="1725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8" name="Rectangle 107"/>
            <p:cNvSpPr>
              <a:spLocks noChangeArrowheads="1"/>
            </p:cNvSpPr>
            <p:nvPr/>
          </p:nvSpPr>
          <p:spPr bwMode="auto">
            <a:xfrm>
              <a:off x="1367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9" name="Rectangle 108"/>
            <p:cNvSpPr>
              <a:spLocks noChangeArrowheads="1"/>
            </p:cNvSpPr>
            <p:nvPr/>
          </p:nvSpPr>
          <p:spPr bwMode="auto">
            <a:xfrm>
              <a:off x="1010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351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3156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2" name="Rectangle 111"/>
            <p:cNvSpPr>
              <a:spLocks noChangeArrowheads="1"/>
            </p:cNvSpPr>
            <p:nvPr/>
          </p:nvSpPr>
          <p:spPr bwMode="auto">
            <a:xfrm>
              <a:off x="2441" y="6690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3" name="Rectangle 112"/>
            <p:cNvSpPr>
              <a:spLocks noChangeArrowheads="1"/>
            </p:cNvSpPr>
            <p:nvPr/>
          </p:nvSpPr>
          <p:spPr bwMode="auto">
            <a:xfrm>
              <a:off x="2798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4" name="Rectangle 113"/>
            <p:cNvSpPr>
              <a:spLocks noChangeArrowheads="1"/>
            </p:cNvSpPr>
            <p:nvPr/>
          </p:nvSpPr>
          <p:spPr bwMode="auto">
            <a:xfrm>
              <a:off x="2441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5" name="Rectangle 114"/>
            <p:cNvSpPr>
              <a:spLocks noChangeArrowheads="1"/>
            </p:cNvSpPr>
            <p:nvPr/>
          </p:nvSpPr>
          <p:spPr bwMode="auto">
            <a:xfrm>
              <a:off x="2798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3156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351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1010" y="6333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1367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1725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1" name="Rectangle 120"/>
            <p:cNvSpPr>
              <a:spLocks noChangeArrowheads="1"/>
            </p:cNvSpPr>
            <p:nvPr/>
          </p:nvSpPr>
          <p:spPr bwMode="auto">
            <a:xfrm>
              <a:off x="2083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2" name="Rectangle 121"/>
            <p:cNvSpPr>
              <a:spLocks noChangeArrowheads="1"/>
            </p:cNvSpPr>
            <p:nvPr/>
          </p:nvSpPr>
          <p:spPr bwMode="auto">
            <a:xfrm>
              <a:off x="4230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387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387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4230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>
              <a:spLocks noChangeArrowheads="1"/>
            </p:cNvSpPr>
            <p:nvPr/>
          </p:nvSpPr>
          <p:spPr bwMode="auto">
            <a:xfrm>
              <a:off x="652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7" name="Rectangle 126"/>
            <p:cNvSpPr>
              <a:spLocks noChangeArrowheads="1"/>
            </p:cNvSpPr>
            <p:nvPr/>
          </p:nvSpPr>
          <p:spPr bwMode="auto">
            <a:xfrm>
              <a:off x="294" y="6690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8" name="Rectangle 127"/>
            <p:cNvSpPr>
              <a:spLocks noChangeArrowheads="1"/>
            </p:cNvSpPr>
            <p:nvPr/>
          </p:nvSpPr>
          <p:spPr bwMode="auto">
            <a:xfrm>
              <a:off x="294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652" y="6333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>
              <a:spLocks noChangeArrowheads="1"/>
            </p:cNvSpPr>
            <p:nvPr/>
          </p:nvSpPr>
          <p:spPr bwMode="auto">
            <a:xfrm>
              <a:off x="2083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1" name="Rectangle 130"/>
            <p:cNvSpPr>
              <a:spLocks noChangeArrowheads="1"/>
            </p:cNvSpPr>
            <p:nvPr/>
          </p:nvSpPr>
          <p:spPr bwMode="auto">
            <a:xfrm>
              <a:off x="1725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>
              <a:spLocks noChangeArrowheads="1"/>
            </p:cNvSpPr>
            <p:nvPr/>
          </p:nvSpPr>
          <p:spPr bwMode="auto">
            <a:xfrm>
              <a:off x="1367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>
              <a:spLocks noChangeArrowheads="1"/>
            </p:cNvSpPr>
            <p:nvPr/>
          </p:nvSpPr>
          <p:spPr bwMode="auto">
            <a:xfrm>
              <a:off x="1010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>
              <a:spLocks noChangeArrowheads="1"/>
            </p:cNvSpPr>
            <p:nvPr/>
          </p:nvSpPr>
          <p:spPr bwMode="auto">
            <a:xfrm>
              <a:off x="351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3156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>
              <a:spLocks noChangeArrowheads="1"/>
            </p:cNvSpPr>
            <p:nvPr/>
          </p:nvSpPr>
          <p:spPr bwMode="auto">
            <a:xfrm>
              <a:off x="2441" y="10275"/>
              <a:ext cx="357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>
              <a:spLocks noChangeArrowheads="1"/>
            </p:cNvSpPr>
            <p:nvPr/>
          </p:nvSpPr>
          <p:spPr bwMode="auto">
            <a:xfrm>
              <a:off x="2798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>
              <a:spLocks noChangeArrowheads="1"/>
            </p:cNvSpPr>
            <p:nvPr/>
          </p:nvSpPr>
          <p:spPr bwMode="auto">
            <a:xfrm>
              <a:off x="2441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>
              <a:spLocks noChangeArrowheads="1"/>
            </p:cNvSpPr>
            <p:nvPr/>
          </p:nvSpPr>
          <p:spPr bwMode="auto">
            <a:xfrm>
              <a:off x="2798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0" name="Rectangle 139"/>
            <p:cNvSpPr>
              <a:spLocks noChangeArrowheads="1"/>
            </p:cNvSpPr>
            <p:nvPr/>
          </p:nvSpPr>
          <p:spPr bwMode="auto">
            <a:xfrm>
              <a:off x="3156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1" name="Rectangle 140"/>
            <p:cNvSpPr>
              <a:spLocks noChangeArrowheads="1"/>
            </p:cNvSpPr>
            <p:nvPr/>
          </p:nvSpPr>
          <p:spPr bwMode="auto">
            <a:xfrm>
              <a:off x="351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2" name="Rectangle 141"/>
            <p:cNvSpPr>
              <a:spLocks noChangeArrowheads="1"/>
            </p:cNvSpPr>
            <p:nvPr/>
          </p:nvSpPr>
          <p:spPr bwMode="auto">
            <a:xfrm>
              <a:off x="1010" y="9918"/>
              <a:ext cx="357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3" name="Rectangle 142"/>
            <p:cNvSpPr>
              <a:spLocks noChangeArrowheads="1"/>
            </p:cNvSpPr>
            <p:nvPr/>
          </p:nvSpPr>
          <p:spPr bwMode="auto">
            <a:xfrm>
              <a:off x="1367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4" name="Rectangle 143"/>
            <p:cNvSpPr>
              <a:spLocks noChangeArrowheads="1"/>
            </p:cNvSpPr>
            <p:nvPr/>
          </p:nvSpPr>
          <p:spPr bwMode="auto">
            <a:xfrm>
              <a:off x="1725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2083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6" name="Rectangle 145"/>
            <p:cNvSpPr>
              <a:spLocks noChangeArrowheads="1"/>
            </p:cNvSpPr>
            <p:nvPr/>
          </p:nvSpPr>
          <p:spPr bwMode="auto">
            <a:xfrm>
              <a:off x="4230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7" name="Rectangle 146"/>
            <p:cNvSpPr>
              <a:spLocks noChangeArrowheads="1"/>
            </p:cNvSpPr>
            <p:nvPr/>
          </p:nvSpPr>
          <p:spPr bwMode="auto">
            <a:xfrm>
              <a:off x="387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8" name="Rectangle 147"/>
            <p:cNvSpPr>
              <a:spLocks noChangeArrowheads="1"/>
            </p:cNvSpPr>
            <p:nvPr/>
          </p:nvSpPr>
          <p:spPr bwMode="auto">
            <a:xfrm>
              <a:off x="387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9" name="Rectangle 148"/>
            <p:cNvSpPr>
              <a:spLocks noChangeArrowheads="1"/>
            </p:cNvSpPr>
            <p:nvPr/>
          </p:nvSpPr>
          <p:spPr bwMode="auto">
            <a:xfrm>
              <a:off x="4230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0" name="Rectangle 149"/>
            <p:cNvSpPr>
              <a:spLocks noChangeArrowheads="1"/>
            </p:cNvSpPr>
            <p:nvPr/>
          </p:nvSpPr>
          <p:spPr bwMode="auto">
            <a:xfrm>
              <a:off x="652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294" y="10275"/>
              <a:ext cx="358" cy="3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2" name="Rectangle 151"/>
            <p:cNvSpPr>
              <a:spLocks noChangeArrowheads="1"/>
            </p:cNvSpPr>
            <p:nvPr/>
          </p:nvSpPr>
          <p:spPr bwMode="auto">
            <a:xfrm>
              <a:off x="294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652" y="9918"/>
              <a:ext cx="358" cy="3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154" name="Line 148"/>
            <p:cNvCxnSpPr/>
            <p:nvPr/>
          </p:nvCxnSpPr>
          <p:spPr bwMode="auto">
            <a:xfrm>
              <a:off x="2441" y="6194"/>
              <a:ext cx="0" cy="459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5" name="Freeform 154"/>
          <p:cNvSpPr/>
          <p:nvPr/>
        </p:nvSpPr>
        <p:spPr>
          <a:xfrm>
            <a:off x="2315620" y="3148638"/>
            <a:ext cx="1164590" cy="436880"/>
          </a:xfrm>
          <a:custGeom>
            <a:avLst/>
            <a:gdLst>
              <a:gd name="connsiteX0" fmla="*/ 0 w 2112153"/>
              <a:gd name="connsiteY0" fmla="*/ 694700 h 694700"/>
              <a:gd name="connsiteX1" fmla="*/ 230588 w 2112153"/>
              <a:gd name="connsiteY1" fmla="*/ 472064 h 694700"/>
              <a:gd name="connsiteX2" fmla="*/ 922352 w 2112153"/>
              <a:gd name="connsiteY2" fmla="*/ 233524 h 694700"/>
              <a:gd name="connsiteX3" fmla="*/ 2027583 w 2112153"/>
              <a:gd name="connsiteY3" fmla="*/ 18839 h 694700"/>
              <a:gd name="connsiteX4" fmla="*/ 2035534 w 2112153"/>
              <a:gd name="connsiteY4" fmla="*/ 10888 h 694700"/>
              <a:gd name="connsiteX5" fmla="*/ 2027583 w 2112153"/>
              <a:gd name="connsiteY5" fmla="*/ 18839 h 69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53" h="694700">
                <a:moveTo>
                  <a:pt x="0" y="694700"/>
                </a:moveTo>
                <a:cubicBezTo>
                  <a:pt x="38431" y="621813"/>
                  <a:pt x="76863" y="548927"/>
                  <a:pt x="230588" y="472064"/>
                </a:cubicBezTo>
                <a:cubicBezTo>
                  <a:pt x="384313" y="395201"/>
                  <a:pt x="622853" y="309062"/>
                  <a:pt x="922352" y="233524"/>
                </a:cubicBezTo>
                <a:cubicBezTo>
                  <a:pt x="1221851" y="157986"/>
                  <a:pt x="1842053" y="55945"/>
                  <a:pt x="2027583" y="18839"/>
                </a:cubicBezTo>
                <a:cubicBezTo>
                  <a:pt x="2213113" y="-18267"/>
                  <a:pt x="2035534" y="10888"/>
                  <a:pt x="2035534" y="10888"/>
                </a:cubicBezTo>
                <a:lnTo>
                  <a:pt x="2027583" y="18839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tailEnd type="triangle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724400" y="2432657"/>
                <a:ext cx="2130840" cy="4019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𝒈</m:t>
                      </m:r>
                      <m:d>
                        <m:d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b="1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  <m:r>
                            <a:rPr lang="en-US" b="1" i="1">
                              <a:latin typeface="Cambria Math"/>
                            </a:rPr>
                            <m:t>−</m:t>
                          </m:r>
                          <m:r>
                            <a:rPr lang="en-US" b="1" i="1">
                              <a:latin typeface="Cambria Math"/>
                            </a:rPr>
                            <m:t>𝟏</m:t>
                          </m:r>
                        </m:e>
                      </m:rad>
                      <m:r>
                        <a:rPr lang="en-US" b="1" i="1">
                          <a:latin typeface="Cambria Math"/>
                        </a:rPr>
                        <m:t>−</m:t>
                      </m:r>
                      <m:r>
                        <a:rPr lang="en-US" b="1" i="1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2432657"/>
                <a:ext cx="2130840" cy="401970"/>
              </a:xfrm>
              <a:prstGeom prst="rect">
                <a:avLst/>
              </a:prstGeom>
              <a:blipFill rotWithShape="1">
                <a:blip r:embed="rId3"/>
                <a:stretch>
                  <a:fillRect r="-3143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038600" y="3069999"/>
                <a:ext cx="3880037" cy="6513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The parent function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dirty="0"/>
                  <a:t> </a:t>
                </a:r>
              </a:p>
              <a:p>
                <a:r>
                  <a:rPr lang="en-US" dirty="0"/>
                  <a:t>translates 1 unit right and  1 unit  down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3069999"/>
                <a:ext cx="3880037" cy="651397"/>
              </a:xfrm>
              <a:prstGeom prst="rect">
                <a:avLst/>
              </a:prstGeom>
              <a:blipFill rotWithShape="1">
                <a:blip r:embed="rId4"/>
                <a:stretch>
                  <a:fillRect l="-1415" t="-3774" r="-2044" b="-150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" name="Rectangle 156"/>
          <p:cNvSpPr/>
          <p:nvPr/>
        </p:nvSpPr>
        <p:spPr>
          <a:xfrm>
            <a:off x="2867078" y="2384551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,</a:t>
            </a:r>
          </a:p>
        </p:txBody>
      </p:sp>
      <p:sp>
        <p:nvSpPr>
          <p:cNvPr id="158" name="Freeform 157"/>
          <p:cNvSpPr/>
          <p:nvPr/>
        </p:nvSpPr>
        <p:spPr>
          <a:xfrm>
            <a:off x="2498500" y="3320743"/>
            <a:ext cx="981710" cy="452755"/>
          </a:xfrm>
          <a:custGeom>
            <a:avLst/>
            <a:gdLst>
              <a:gd name="connsiteX0" fmla="*/ 0 w 1351722"/>
              <a:gd name="connsiteY0" fmla="*/ 564543 h 564543"/>
              <a:gd name="connsiteX1" fmla="*/ 230588 w 1351722"/>
              <a:gd name="connsiteY1" fmla="*/ 333955 h 564543"/>
              <a:gd name="connsiteX2" fmla="*/ 922351 w 1351722"/>
              <a:gd name="connsiteY2" fmla="*/ 127221 h 564543"/>
              <a:gd name="connsiteX3" fmla="*/ 1351722 w 1351722"/>
              <a:gd name="connsiteY3" fmla="*/ 0 h 56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722" h="564543">
                <a:moveTo>
                  <a:pt x="0" y="564543"/>
                </a:moveTo>
                <a:cubicBezTo>
                  <a:pt x="38431" y="485692"/>
                  <a:pt x="76863" y="406842"/>
                  <a:pt x="230588" y="333955"/>
                </a:cubicBezTo>
                <a:cubicBezTo>
                  <a:pt x="384313" y="261068"/>
                  <a:pt x="922351" y="127221"/>
                  <a:pt x="922351" y="127221"/>
                </a:cubicBezTo>
                <a:lnTo>
                  <a:pt x="1351722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tailEnd type="stealth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792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 Graphing Square Root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00150"/>
            <a:ext cx="82296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 marL="0" indent="0" algn="ctr">
              <a:buNone/>
            </a:pPr>
            <a:r>
              <a:rPr lang="en-US" sz="2400" dirty="0"/>
              <a:t>Square Root Functions</a:t>
            </a:r>
          </a:p>
          <a:p>
            <a:pPr marL="0" indent="0" algn="ctr">
              <a:buNone/>
            </a:pPr>
            <a:r>
              <a:rPr lang="en-US" sz="2400" dirty="0"/>
              <a:t>Range</a:t>
            </a:r>
          </a:p>
          <a:p>
            <a:pPr marL="0" indent="0" algn="ctr">
              <a:buNone/>
            </a:pPr>
            <a:r>
              <a:rPr lang="en-US" sz="2400" dirty="0"/>
              <a:t>Domain</a:t>
            </a:r>
          </a:p>
          <a:p>
            <a:pPr marL="0" indent="0" algn="ctr">
              <a:buNone/>
            </a:pPr>
            <a:r>
              <a:rPr lang="en-US" sz="2400" dirty="0"/>
              <a:t>Transformation</a:t>
            </a:r>
          </a:p>
          <a:p>
            <a:pPr marL="0" indent="0" algn="ctr"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97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5750"/>
            <a:ext cx="8229600" cy="685800"/>
          </a:xfrm>
        </p:spPr>
        <p:txBody>
          <a:bodyPr>
            <a:noAutofit/>
          </a:bodyPr>
          <a:lstStyle/>
          <a:p>
            <a:r>
              <a:rPr lang="en-US" sz="2800" b="1" dirty="0"/>
              <a:t>Graphing Square Root Functions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85800" y="971550"/>
                <a:ext cx="7924800" cy="38100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dirty="0"/>
                  <a:t>A square root function is a function containing a square root with the independent variable in the radicand. The parent square root function is  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𝒚</m:t>
                    </m:r>
                    <m:r>
                      <a:rPr lang="en-US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dirty="0"/>
                  <a:t>.</a:t>
                </a:r>
              </a:p>
              <a:p>
                <a:pPr marL="0" indent="0" algn="ctr">
                  <a:buNone/>
                </a:pPr>
                <a:r>
                  <a:rPr lang="en-US" dirty="0"/>
                  <a:t>The domain of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𝒚</m:t>
                    </m:r>
                    <m:r>
                      <a:rPr lang="en-US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dirty="0"/>
                  <a:t>  is 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𝒙</m:t>
                    </m:r>
                    <m:r>
                      <a:rPr lang="en-US" b="1" i="1">
                        <a:latin typeface="Cambria Math"/>
                      </a:rPr>
                      <m:t>≥</m:t>
                    </m:r>
                    <m:r>
                      <a:rPr lang="en-US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dirty="0"/>
                  <a:t>. </a:t>
                </a:r>
              </a:p>
              <a:p>
                <a:pPr marL="0" indent="0" algn="ctr">
                  <a:buNone/>
                </a:pPr>
                <a:r>
                  <a:rPr lang="en-US" dirty="0"/>
                  <a:t>The range of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𝒚</m:t>
                    </m:r>
                    <m:r>
                      <a:rPr lang="en-US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dirty="0"/>
                  <a:t> is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𝒚</m:t>
                    </m:r>
                    <m:r>
                      <a:rPr lang="en-US" b="1" i="1">
                        <a:latin typeface="Cambria Math"/>
                      </a:rPr>
                      <m:t>≥</m:t>
                    </m:r>
                    <m:r>
                      <a:rPr lang="en-US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dirty="0"/>
                  <a:t>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800" y="971550"/>
                <a:ext cx="7924800" cy="3810000"/>
              </a:xfrm>
              <a:blipFill rotWithShape="1">
                <a:blip r:embed="rId2"/>
                <a:stretch>
                  <a:fillRect l="-1615" t="-2080" r="-2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Graphing Square Root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71550"/>
                <a:ext cx="8229600" cy="389730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dirty="0"/>
                  <a:t>The table and graph below show the parent square root function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/>
                      </a:rPr>
                      <m:t>  </m:t>
                    </m:r>
                    <m:r>
                      <a:rPr lang="en-US" sz="2800" b="1" i="1">
                        <a:latin typeface="Cambria Math"/>
                      </a:rPr>
                      <m:t>𝒚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800" b="1" dirty="0"/>
                  <a:t> </a:t>
                </a:r>
              </a:p>
              <a:p>
                <a:pPr marL="0" indent="0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71550"/>
                <a:ext cx="8229600" cy="3897302"/>
              </a:xfrm>
              <a:blipFill rotWithShape="1">
                <a:blip r:embed="rId3"/>
                <a:stretch>
                  <a:fillRect l="-1481" t="-14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657350"/>
            <a:ext cx="3041650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Freeform 8"/>
          <p:cNvSpPr/>
          <p:nvPr/>
        </p:nvSpPr>
        <p:spPr>
          <a:xfrm>
            <a:off x="5864225" y="2546949"/>
            <a:ext cx="1320800" cy="598805"/>
          </a:xfrm>
          <a:custGeom>
            <a:avLst/>
            <a:gdLst>
              <a:gd name="connsiteX0" fmla="*/ 0 w 1388146"/>
              <a:gd name="connsiteY0" fmla="*/ 599353 h 599353"/>
              <a:gd name="connsiteX1" fmla="*/ 206734 w 1388146"/>
              <a:gd name="connsiteY1" fmla="*/ 400570 h 599353"/>
              <a:gd name="connsiteX2" fmla="*/ 882594 w 1388146"/>
              <a:gd name="connsiteY2" fmla="*/ 146128 h 599353"/>
              <a:gd name="connsiteX3" fmla="*/ 1343770 w 1388146"/>
              <a:gd name="connsiteY3" fmla="*/ 18908 h 599353"/>
              <a:gd name="connsiteX4" fmla="*/ 1343770 w 1388146"/>
              <a:gd name="connsiteY4" fmla="*/ 3005 h 59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146" h="599353">
                <a:moveTo>
                  <a:pt x="0" y="599353"/>
                </a:moveTo>
                <a:cubicBezTo>
                  <a:pt x="29817" y="537730"/>
                  <a:pt x="59635" y="476107"/>
                  <a:pt x="206734" y="400570"/>
                </a:cubicBezTo>
                <a:cubicBezTo>
                  <a:pt x="353833" y="325033"/>
                  <a:pt x="693088" y="209738"/>
                  <a:pt x="882594" y="146128"/>
                </a:cubicBezTo>
                <a:cubicBezTo>
                  <a:pt x="1072100" y="82518"/>
                  <a:pt x="1266907" y="42762"/>
                  <a:pt x="1343770" y="18908"/>
                </a:cubicBezTo>
                <a:cubicBezTo>
                  <a:pt x="1420633" y="-4946"/>
                  <a:pt x="1382201" y="-971"/>
                  <a:pt x="1343770" y="3005"/>
                </a:cubicBezTo>
              </a:path>
            </a:pathLst>
          </a:custGeom>
          <a:ln w="28575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901649"/>
              </p:ext>
            </p:extLst>
          </p:nvPr>
        </p:nvGraphicFramePr>
        <p:xfrm>
          <a:off x="990600" y="2343150"/>
          <a:ext cx="7070725" cy="1389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Document" r:id="rId6" imgW="7071210" imgH="1389553" progId="Word.Document.12">
                  <p:embed/>
                </p:oleObj>
              </mc:Choice>
              <mc:Fallback>
                <p:oleObj name="Document" r:id="rId6" imgW="7071210" imgH="13895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600" y="2343150"/>
                        <a:ext cx="7070725" cy="1389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7126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Graphing Square Root Functions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167255"/>
              </p:ext>
            </p:extLst>
          </p:nvPr>
        </p:nvGraphicFramePr>
        <p:xfrm>
          <a:off x="4394200" y="23622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5" name="Equation" r:id="rId3" imgW="914400" imgH="198720" progId="Equation.DSMT4">
                  <p:embed/>
                </p:oleObj>
              </mc:Choice>
              <mc:Fallback>
                <p:oleObj name="Equation" r:id="rId3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b="1" u="sng" dirty="0"/>
                  <a:t>Transformations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r>
                  <a:rPr lang="en-US" b="1" dirty="0"/>
                  <a:t>General Form of a Square Root Function is: </a:t>
                </a:r>
              </a:p>
              <a:p>
                <a:pPr marL="0" indent="0" algn="ctr">
                  <a:buNone/>
                </a:pPr>
                <a:endParaRPr lang="en-US" b="1" i="1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𝒚</m:t>
                      </m:r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>
                          <a:latin typeface="Cambria Math"/>
                        </a:rPr>
                        <m:t>𝒂</m:t>
                      </m:r>
                      <m:rad>
                        <m:radPr>
                          <m:degHide m:val="on"/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  <m:r>
                            <a:rPr lang="en-US" b="1" i="1">
                              <a:latin typeface="Cambria Math"/>
                            </a:rPr>
                            <m:t>−</m:t>
                          </m:r>
                          <m:r>
                            <a:rPr lang="en-US" b="1" i="1">
                              <a:latin typeface="Cambria Math"/>
                            </a:rPr>
                            <m:t>𝒉</m:t>
                          </m:r>
                        </m:e>
                      </m:rad>
                      <m:r>
                        <a:rPr lang="en-US" b="1" i="1">
                          <a:latin typeface="Cambria Math"/>
                        </a:rPr>
                        <m:t>+</m:t>
                      </m:r>
                      <m:r>
                        <a:rPr lang="en-US" b="1" i="1">
                          <a:latin typeface="Cambria Math"/>
                        </a:rPr>
                        <m:t>𝒌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5"/>
                <a:stretch>
                  <a:fillRect l="-1852" t="-2334" b="-8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742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Graphing Square Root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</a:rPr>
                      <m:t> </m:t>
                    </m:r>
                    <m:r>
                      <a:rPr lang="en-US" sz="28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800" dirty="0"/>
                  <a:t> - Represents vertical stretch or compression </a:t>
                </a:r>
                <a:endParaRPr lang="en-US" sz="2800" i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         </m:t>
                    </m:r>
                    <m:r>
                      <a:rPr lang="en-US" sz="2800" i="1">
                        <a:latin typeface="Cambria Math"/>
                      </a:rPr>
                      <m:t>𝑎</m:t>
                    </m:r>
                    <m:r>
                      <a:rPr lang="en-US" sz="2800" i="1">
                        <a:latin typeface="Cambria Math"/>
                      </a:rPr>
                      <m:t>&lt;0</m:t>
                    </m:r>
                  </m:oMath>
                </a14:m>
                <a:r>
                  <a:rPr lang="en-US" sz="2800" dirty="0"/>
                  <a:t> ------- reflection across the x-axis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𝒉</m:t>
                    </m:r>
                    <m:r>
                      <a:rPr lang="en-US" sz="2800" b="1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dirty="0"/>
                  <a:t>- Represents      </a:t>
                </a:r>
                <a:r>
                  <a:rPr lang="en-US" sz="2800" b="1" dirty="0"/>
                  <a:t>Horizontal Translation </a:t>
                </a:r>
              </a:p>
              <a:p>
                <a:r>
                  <a:rPr lang="en-US" sz="2800" dirty="0"/>
                  <a:t>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(</m:t>
                    </m:r>
                    <m:r>
                      <a:rPr lang="en-US" sz="2800" i="1">
                        <a:latin typeface="Cambria Math"/>
                      </a:rPr>
                      <m:t>𝑥</m:t>
                    </m:r>
                    <m:r>
                      <a:rPr lang="en-US" sz="2800" i="1">
                        <a:latin typeface="Cambria Math"/>
                      </a:rPr>
                      <m:t>−</m:t>
                    </m:r>
                    <m:r>
                      <a:rPr lang="en-US" sz="2800" i="1">
                        <a:latin typeface="Cambria Math"/>
                      </a:rPr>
                      <m:t>h</m:t>
                    </m:r>
                    <m:r>
                      <a:rPr lang="en-US" sz="2800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dirty="0"/>
                  <a:t>: ℎ units to the R</a:t>
                </a:r>
                <a:r>
                  <a:rPr lang="en-US" sz="2800" b="1" dirty="0"/>
                  <a:t> </a:t>
                </a:r>
                <a:endParaRPr lang="en-US" sz="2800" dirty="0"/>
              </a:p>
              <a:p>
                <a:r>
                  <a:rPr lang="en-US" sz="2800" b="1" dirty="0"/>
                  <a:t>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(</m:t>
                    </m:r>
                    <m:r>
                      <a:rPr lang="en-US" sz="2800" i="1">
                        <a:latin typeface="Cambria Math"/>
                      </a:rPr>
                      <m:t>𝑥</m:t>
                    </m:r>
                    <m:r>
                      <a:rPr lang="en-US" sz="2800" i="1">
                        <a:latin typeface="Cambria Math"/>
                      </a:rPr>
                      <m:t>+</m:t>
                    </m:r>
                    <m:r>
                      <a:rPr lang="en-US" sz="2800" i="1">
                        <a:latin typeface="Cambria Math"/>
                      </a:rPr>
                      <m:t>h</m:t>
                    </m:r>
                    <m:r>
                      <a:rPr lang="en-US" sz="2800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dirty="0"/>
                  <a:t>: ℎ units to the L                    </a:t>
                </a:r>
                <a:r>
                  <a:rPr lang="en-US" sz="2800" b="1" dirty="0"/>
                  <a:t>                </a:t>
                </a:r>
                <a:r>
                  <a:rPr lang="en-US" sz="2800" dirty="0"/>
                  <a:t>                           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𝒌</m:t>
                    </m:r>
                  </m:oMath>
                </a14:m>
                <a:r>
                  <a:rPr lang="en-US" sz="2800" dirty="0"/>
                  <a:t> -</a:t>
                </a:r>
                <a:r>
                  <a:rPr lang="en-US" sz="2800" b="1" dirty="0"/>
                  <a:t> </a:t>
                </a:r>
                <a:r>
                  <a:rPr lang="en-US" sz="2800" dirty="0"/>
                  <a:t>Represents      </a:t>
                </a:r>
                <a:r>
                  <a:rPr lang="en-US" sz="2800" b="1" dirty="0"/>
                  <a:t> Vertical Translation</a:t>
                </a:r>
              </a:p>
              <a:p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+</m:t>
                    </m:r>
                    <m:r>
                      <a:rPr lang="en-US" sz="2800" i="1">
                        <a:latin typeface="Cambria Math"/>
                      </a:rPr>
                      <m:t>𝑘</m:t>
                    </m:r>
                  </m:oMath>
                </a14:m>
                <a:r>
                  <a:rPr lang="en-US" sz="2800" dirty="0"/>
                  <a:t>: 𝑘 units up</a:t>
                </a:r>
              </a:p>
              <a:p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−</m:t>
                    </m:r>
                    <m:r>
                      <a:rPr lang="en-US" sz="2800" i="1">
                        <a:latin typeface="Cambria Math"/>
                      </a:rPr>
                      <m:t>𝑘</m:t>
                    </m:r>
                  </m:oMath>
                </a14:m>
                <a:r>
                  <a:rPr lang="en-US" sz="2800" dirty="0"/>
                  <a:t>: 𝑘 units down</a:t>
                </a:r>
                <a:endParaRPr lang="en-US" sz="2800" b="1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053" t="-1182" r="-16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288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Graphing Square Root Functions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52400" y="895351"/>
            <a:ext cx="8686800" cy="412556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b="1" u="sng" dirty="0"/>
          </a:p>
          <a:p>
            <a:pPr marL="0" indent="0">
              <a:buNone/>
            </a:pPr>
            <a:r>
              <a:rPr lang="en-US" sz="2800" b="1" u="sng" dirty="0"/>
              <a:t>Graphing Procedure</a:t>
            </a:r>
            <a:endParaRPr lang="en-US" sz="2800" dirty="0"/>
          </a:p>
          <a:p>
            <a:pPr lvl="0"/>
            <a:r>
              <a:rPr lang="en-US" sz="2800" dirty="0"/>
              <a:t>Identify the horizontal and vertical translations</a:t>
            </a:r>
          </a:p>
          <a:p>
            <a:pPr lvl="0"/>
            <a:r>
              <a:rPr lang="en-US" sz="2800" dirty="0"/>
              <a:t>Apply the translations to the parent square root function’s table</a:t>
            </a:r>
          </a:p>
          <a:p>
            <a:pPr lvl="0"/>
            <a:r>
              <a:rPr lang="en-US" sz="2800" dirty="0"/>
              <a:t>Graph the coordinate points</a:t>
            </a:r>
          </a:p>
          <a:p>
            <a:pPr lvl="0"/>
            <a:r>
              <a:rPr lang="en-US" sz="2800" dirty="0"/>
              <a:t>Identify the Domain &amp; Range</a:t>
            </a:r>
          </a:p>
          <a:p>
            <a:pPr marL="0" indent="0">
              <a:buNone/>
            </a:pPr>
            <a:endParaRPr lang="en-US" sz="2800" b="1" dirty="0"/>
          </a:p>
        </p:txBody>
      </p:sp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837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Graphing Square Root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</a:t>
                </a:r>
                <a:r>
                  <a:rPr lang="en-US" sz="2800" dirty="0"/>
                  <a:t>: Graph function and identify its domain and range.</a:t>
                </a:r>
              </a:p>
              <a:p>
                <a:pPr marL="0" indent="0">
                  <a:buNone/>
                </a:pPr>
                <a:r>
                  <a:rPr lang="en-US" sz="2800" dirty="0"/>
                  <a:t>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𝒚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sz="2800" dirty="0"/>
                  <a:t>                  </a:t>
                </a: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r="-15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100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815</Words>
  <Application>Microsoft Office PowerPoint</Application>
  <PresentationFormat>On-screen Show (16:9)</PresentationFormat>
  <Paragraphs>124</Paragraphs>
  <Slides>22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Cambria</vt:lpstr>
      <vt:lpstr>Cambria Math</vt:lpstr>
      <vt:lpstr>Office Theme</vt:lpstr>
      <vt:lpstr>Document</vt:lpstr>
      <vt:lpstr>Equation</vt:lpstr>
      <vt:lpstr> Graphing Square Root Functions</vt:lpstr>
      <vt:lpstr> Graphing Square Root Functions</vt:lpstr>
      <vt:lpstr> 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  <vt:lpstr>Graphing Square Root Functions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154</cp:revision>
  <dcterms:created xsi:type="dcterms:W3CDTF">2016-12-20T05:05:08Z</dcterms:created>
  <dcterms:modified xsi:type="dcterms:W3CDTF">2017-03-16T14:02:40Z</dcterms:modified>
</cp:coreProperties>
</file>